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9" r:id="rId3"/>
    <p:sldId id="263" r:id="rId4"/>
    <p:sldId id="261" r:id="rId5"/>
    <p:sldId id="260" r:id="rId6"/>
    <p:sldId id="256" r:id="rId7"/>
    <p:sldId id="257"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35107-9C4B-4115-879F-B3C7042718F5}"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21903-E2FC-4360-8F81-419D6B5AF01D}" type="slidenum">
              <a:rPr lang="en-US" smtClean="0"/>
              <a:t>‹#›</a:t>
            </a:fld>
            <a:endParaRPr lang="en-US"/>
          </a:p>
        </p:txBody>
      </p:sp>
    </p:spTree>
    <p:extLst>
      <p:ext uri="{BB962C8B-B14F-4D97-AF65-F5344CB8AC3E}">
        <p14:creationId xmlns:p14="http://schemas.microsoft.com/office/powerpoint/2010/main" val="228927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EF0A6-260B-4BBD-8952-21025184F97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504004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EF0A6-260B-4BBD-8952-21025184F97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04004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EF0A6-260B-4BBD-8952-21025184F97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504004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EF0A6-260B-4BBD-8952-21025184F97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504004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EF0A6-260B-4BBD-8952-21025184F971}"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0400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7F9934-1455-488D-8118-FABBF4CF1FE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114396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F9934-1455-488D-8118-FABBF4CF1FE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26359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F9934-1455-488D-8118-FABBF4CF1FE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415797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F9934-1455-488D-8118-FABBF4CF1FE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369150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F9934-1455-488D-8118-FABBF4CF1FE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287776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7F9934-1455-488D-8118-FABBF4CF1FE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12783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7F9934-1455-488D-8118-FABBF4CF1FE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390350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7F9934-1455-488D-8118-FABBF4CF1FE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21686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F9934-1455-488D-8118-FABBF4CF1FE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357209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F9934-1455-488D-8118-FABBF4CF1FE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228373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F9934-1455-488D-8118-FABBF4CF1FE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F221-02B2-4380-B4B1-38A0AC1DA61C}" type="slidenum">
              <a:rPr lang="en-US" smtClean="0"/>
              <a:t>‹#›</a:t>
            </a:fld>
            <a:endParaRPr lang="en-US"/>
          </a:p>
        </p:txBody>
      </p:sp>
    </p:spTree>
    <p:extLst>
      <p:ext uri="{BB962C8B-B14F-4D97-AF65-F5344CB8AC3E}">
        <p14:creationId xmlns:p14="http://schemas.microsoft.com/office/powerpoint/2010/main" val="405236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F9934-1455-488D-8118-FABBF4CF1FED}" type="datetimeFigureOut">
              <a:rPr lang="en-US" smtClean="0"/>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FF221-02B2-4380-B4B1-38A0AC1DA61C}" type="slidenum">
              <a:rPr lang="en-US" smtClean="0"/>
              <a:t>‹#›</a:t>
            </a:fld>
            <a:endParaRPr lang="en-US"/>
          </a:p>
        </p:txBody>
      </p:sp>
    </p:spTree>
    <p:extLst>
      <p:ext uri="{BB962C8B-B14F-4D97-AF65-F5344CB8AC3E}">
        <p14:creationId xmlns:p14="http://schemas.microsoft.com/office/powerpoint/2010/main" val="172222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Dialysis Facility Compare</a:t>
            </a:r>
            <a:endParaRPr lang="en-US" b="1" dirty="0"/>
          </a:p>
        </p:txBody>
      </p:sp>
      <p:sp>
        <p:nvSpPr>
          <p:cNvPr id="3" name="Subtitle 2"/>
          <p:cNvSpPr>
            <a:spLocks noGrp="1"/>
          </p:cNvSpPr>
          <p:nvPr>
            <p:ph type="subTitle" idx="1"/>
          </p:nvPr>
        </p:nvSpPr>
        <p:spPr>
          <a:xfrm>
            <a:off x="1219200" y="4724400"/>
            <a:ext cx="6400800" cy="1752600"/>
          </a:xfrm>
        </p:spPr>
        <p:txBody>
          <a:bodyPr>
            <a:normAutofit/>
          </a:bodyPr>
          <a:lstStyle/>
          <a:p>
            <a:pPr>
              <a:spcBef>
                <a:spcPts val="0"/>
              </a:spcBef>
            </a:pPr>
            <a:r>
              <a:rPr lang="en-US" sz="2800" dirty="0" smtClean="0">
                <a:solidFill>
                  <a:schemeClr val="tx1"/>
                </a:solidFill>
              </a:rPr>
              <a:t>Valarie Ashby</a:t>
            </a:r>
          </a:p>
          <a:p>
            <a:pPr>
              <a:spcBef>
                <a:spcPts val="0"/>
              </a:spcBef>
            </a:pPr>
            <a:r>
              <a:rPr lang="en-US" sz="2800" dirty="0" smtClean="0">
                <a:solidFill>
                  <a:schemeClr val="tx1"/>
                </a:solidFill>
              </a:rPr>
              <a:t>Co-Managing Director</a:t>
            </a:r>
          </a:p>
          <a:p>
            <a:pPr>
              <a:spcBef>
                <a:spcPts val="0"/>
              </a:spcBef>
            </a:pPr>
            <a:r>
              <a:rPr lang="en-US" sz="2800" dirty="0" smtClean="0">
                <a:solidFill>
                  <a:schemeClr val="tx1"/>
                </a:solidFill>
              </a:rPr>
              <a:t>UM-KECC</a:t>
            </a:r>
            <a:endParaRPr lang="en-US" sz="2800" dirty="0">
              <a:solidFill>
                <a:schemeClr val="tx1"/>
              </a:solidFill>
            </a:endParaRPr>
          </a:p>
        </p:txBody>
      </p:sp>
    </p:spTree>
    <p:extLst>
      <p:ext uri="{BB962C8B-B14F-4D97-AF65-F5344CB8AC3E}">
        <p14:creationId xmlns:p14="http://schemas.microsoft.com/office/powerpoint/2010/main" val="206296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ellow Line" title="Yellow 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a:spLocks noGrp="1"/>
          </p:cNvSpPr>
          <p:nvPr>
            <p:ph type="sldNum" sz="quarter" idx="12"/>
          </p:nvPr>
        </p:nvSpPr>
        <p:spPr>
          <a:xfrm>
            <a:off x="6781800" y="6416675"/>
            <a:ext cx="2209800" cy="365125"/>
          </a:xfrm>
        </p:spPr>
        <p:txBody>
          <a:bodyPr vert="horz" lIns="91440" tIns="45720" rIns="91440" bIns="45720" rtlCol="0" anchor="ctr"/>
          <a:lstStyle/>
          <a:p>
            <a:fld id="{7D217DA5-5A25-4D66-872B-59DDB2E48A56}" type="slidenum">
              <a:rPr lang="en-US" sz="1600">
                <a:solidFill>
                  <a:srgbClr val="FFFFFF"/>
                </a:solidFill>
              </a:rPr>
              <a:pPr/>
              <a:t>2</a:t>
            </a:fld>
            <a:endParaRPr lang="en-US" sz="1600" dirty="0">
              <a:solidFill>
                <a:srgbClr val="FFFFFF"/>
              </a:solidFill>
            </a:endParaRPr>
          </a:p>
        </p:txBody>
      </p:sp>
      <p:sp>
        <p:nvSpPr>
          <p:cNvPr id="7" name="Title 3"/>
          <p:cNvSpPr>
            <a:spLocks noGrp="1"/>
          </p:cNvSpPr>
          <p:nvPr>
            <p:ph type="title"/>
          </p:nvPr>
        </p:nvSpPr>
        <p:spPr>
          <a:xfrm>
            <a:off x="0" y="-1"/>
            <a:ext cx="9144000" cy="798513"/>
          </a:xfrm>
        </p:spPr>
        <p:txBody>
          <a:bodyPr>
            <a:normAutofit/>
          </a:bodyPr>
          <a:lstStyle/>
          <a:p>
            <a:r>
              <a:rPr lang="en-US" sz="3200" b="1" dirty="0" smtClean="0"/>
              <a:t>Background</a:t>
            </a:r>
            <a:endParaRPr lang="en-US" sz="3600" b="1" dirty="0"/>
          </a:p>
        </p:txBody>
      </p:sp>
      <p:sp>
        <p:nvSpPr>
          <p:cNvPr id="8" name="Content Placeholder 4"/>
          <p:cNvSpPr>
            <a:spLocks noGrp="1"/>
          </p:cNvSpPr>
          <p:nvPr>
            <p:ph idx="1"/>
          </p:nvPr>
        </p:nvSpPr>
        <p:spPr>
          <a:xfrm>
            <a:off x="329095" y="1219200"/>
            <a:ext cx="8613775" cy="5105399"/>
          </a:xfrm>
        </p:spPr>
        <p:txBody>
          <a:bodyPr>
            <a:normAutofit fontScale="85000" lnSpcReduction="10000"/>
          </a:bodyPr>
          <a:lstStyle/>
          <a:p>
            <a:pPr lvl="0">
              <a:spcBef>
                <a:spcPts val="600"/>
              </a:spcBef>
              <a:spcAft>
                <a:spcPts val="600"/>
              </a:spcAft>
            </a:pPr>
            <a:r>
              <a:rPr lang="en-US" sz="2400" b="1" dirty="0"/>
              <a:t>ESRD</a:t>
            </a:r>
            <a:r>
              <a:rPr lang="en-US" sz="2400" dirty="0"/>
              <a:t> is when the kidneys stop working well enough for you to live without dialysis or a transplant. This kind of kidney failure is permanent. It cannot be fixed. Most cases of ESRD are caused by diabetes or high blood pressure.</a:t>
            </a:r>
          </a:p>
          <a:p>
            <a:pPr>
              <a:spcBef>
                <a:spcPts val="600"/>
              </a:spcBef>
              <a:spcAft>
                <a:spcPts val="600"/>
              </a:spcAft>
            </a:pPr>
            <a:r>
              <a:rPr lang="en-US" sz="2400" b="1" dirty="0"/>
              <a:t>Dialysis</a:t>
            </a:r>
            <a:r>
              <a:rPr lang="en-US" sz="2400" dirty="0"/>
              <a:t> is the artificial process of eliminating waste (diffusion) and unwanted water (ultrafiltration) from the blood. Our kidneys do this naturally. Some people, however, may have failed or damaged kidneys which cannot carry out the function properly - they may need dialysis</a:t>
            </a:r>
            <a:r>
              <a:rPr lang="en-US" sz="2400" dirty="0" smtClean="0"/>
              <a:t>.</a:t>
            </a:r>
          </a:p>
          <a:p>
            <a:pPr>
              <a:spcBef>
                <a:spcPts val="600"/>
              </a:spcBef>
              <a:spcAft>
                <a:spcPts val="600"/>
              </a:spcAft>
            </a:pPr>
            <a:r>
              <a:rPr lang="en-US" sz="2400" dirty="0"/>
              <a:t>There are two main types of dialysis - </a:t>
            </a:r>
            <a:r>
              <a:rPr lang="en-US" sz="2400" b="1" dirty="0"/>
              <a:t>hemodialysis</a:t>
            </a:r>
            <a:r>
              <a:rPr lang="en-US" sz="2400" dirty="0"/>
              <a:t> </a:t>
            </a:r>
            <a:r>
              <a:rPr lang="en-US" sz="2400" dirty="0" smtClean="0"/>
              <a:t>(HD) and </a:t>
            </a:r>
            <a:r>
              <a:rPr lang="en-US" sz="2400" b="1" dirty="0"/>
              <a:t>peritoneal </a:t>
            </a:r>
            <a:r>
              <a:rPr lang="en-US" sz="2400" b="1" dirty="0" smtClean="0"/>
              <a:t>dialysis </a:t>
            </a:r>
            <a:r>
              <a:rPr lang="en-US" sz="2400" dirty="0" smtClean="0"/>
              <a:t>(PD)</a:t>
            </a:r>
            <a:r>
              <a:rPr lang="en-US" sz="2400" b="1" dirty="0" smtClean="0"/>
              <a:t>. </a:t>
            </a:r>
            <a:r>
              <a:rPr lang="en-US" sz="2400" dirty="0" smtClean="0"/>
              <a:t>Hemodialysis is performed in a center or at home (HHD)</a:t>
            </a:r>
          </a:p>
          <a:p>
            <a:pPr>
              <a:spcBef>
                <a:spcPts val="600"/>
              </a:spcBef>
              <a:spcAft>
                <a:spcPts val="600"/>
              </a:spcAft>
            </a:pPr>
            <a:r>
              <a:rPr lang="en-US" sz="2400" dirty="0"/>
              <a:t>Traditional in-center hemodialysis is performed in a </a:t>
            </a:r>
            <a:r>
              <a:rPr lang="en-US" sz="2400" b="1" dirty="0"/>
              <a:t>dialysis center</a:t>
            </a:r>
            <a:r>
              <a:rPr lang="en-US" sz="2400" dirty="0"/>
              <a:t> by trained health care professionals three days a week, usually for about four hours per treatment. </a:t>
            </a:r>
          </a:p>
          <a:p>
            <a:pPr>
              <a:spcBef>
                <a:spcPts val="600"/>
              </a:spcBef>
              <a:spcAft>
                <a:spcPts val="600"/>
              </a:spcAft>
            </a:pPr>
            <a:r>
              <a:rPr lang="en-US" sz="2400" dirty="0" smtClean="0"/>
              <a:t>Patients who choose</a:t>
            </a:r>
            <a:r>
              <a:rPr lang="en-US" sz="2400" dirty="0"/>
              <a:t> HHD or PD, which are both performed at home, </a:t>
            </a:r>
            <a:r>
              <a:rPr lang="en-US" sz="2400" dirty="0" smtClean="0"/>
              <a:t>will </a:t>
            </a:r>
            <a:r>
              <a:rPr lang="en-US" sz="2400" dirty="0"/>
              <a:t>still visit a dialysis center, usually once a month, to check in with your dialysis care team</a:t>
            </a:r>
            <a:r>
              <a:rPr lang="en-US" sz="2400" dirty="0" smtClean="0"/>
              <a:t>.</a:t>
            </a:r>
            <a:r>
              <a:rPr lang="en-US" sz="2400" dirty="0"/>
              <a:t/>
            </a:r>
            <a:br>
              <a:rPr lang="en-US" sz="2400" dirty="0"/>
            </a:br>
            <a:endParaRPr lang="en-US" sz="1800" dirty="0" smtClean="0"/>
          </a:p>
          <a:p>
            <a:pPr>
              <a:spcBef>
                <a:spcPts val="600"/>
              </a:spcBef>
              <a:spcAft>
                <a:spcPts val="600"/>
              </a:spcAft>
            </a:pPr>
            <a:endParaRPr lang="en-US" sz="1800" dirty="0"/>
          </a:p>
          <a:p>
            <a:pPr>
              <a:spcBef>
                <a:spcPts val="600"/>
              </a:spcBef>
              <a:spcAft>
                <a:spcPts val="600"/>
              </a:spcAft>
            </a:pPr>
            <a:endParaRPr lang="en-US" sz="1800" dirty="0" smtClean="0"/>
          </a:p>
          <a:p>
            <a:pPr>
              <a:spcBef>
                <a:spcPts val="600"/>
              </a:spcBef>
              <a:spcAft>
                <a:spcPts val="600"/>
              </a:spcAft>
            </a:pPr>
            <a:endParaRPr lang="en-US" sz="1800" dirty="0"/>
          </a:p>
          <a:p>
            <a:pPr>
              <a:spcBef>
                <a:spcPts val="600"/>
              </a:spcBef>
              <a:spcAft>
                <a:spcPts val="600"/>
              </a:spcAft>
            </a:pPr>
            <a:endParaRPr lang="en-US" sz="1800" dirty="0"/>
          </a:p>
        </p:txBody>
      </p:sp>
    </p:spTree>
    <p:extLst>
      <p:ext uri="{BB962C8B-B14F-4D97-AF65-F5344CB8AC3E}">
        <p14:creationId xmlns:p14="http://schemas.microsoft.com/office/powerpoint/2010/main" val="4126311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ellow Line" title="Yellow 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a:spLocks noGrp="1"/>
          </p:cNvSpPr>
          <p:nvPr>
            <p:ph type="title"/>
          </p:nvPr>
        </p:nvSpPr>
        <p:spPr>
          <a:xfrm>
            <a:off x="457200" y="0"/>
            <a:ext cx="8229600" cy="1143000"/>
          </a:xfrm>
        </p:spPr>
        <p:txBody>
          <a:bodyPr>
            <a:normAutofit/>
          </a:bodyPr>
          <a:lstStyle/>
          <a:p>
            <a:r>
              <a:rPr lang="en-US" sz="3200" b="1" dirty="0" smtClean="0"/>
              <a:t>Dialysis Facility Compare Website</a:t>
            </a:r>
            <a:endParaRPr lang="en-US" sz="3600" b="1" dirty="0"/>
          </a:p>
        </p:txBody>
      </p:sp>
      <p:sp>
        <p:nvSpPr>
          <p:cNvPr id="12" name="Content Placeholder 11"/>
          <p:cNvSpPr>
            <a:spLocks noGrp="1"/>
          </p:cNvSpPr>
          <p:nvPr>
            <p:ph sz="half" idx="2"/>
          </p:nvPr>
        </p:nvSpPr>
        <p:spPr>
          <a:xfrm>
            <a:off x="5791200" y="1600200"/>
            <a:ext cx="3048000" cy="4525963"/>
          </a:xfrm>
        </p:spPr>
        <p:txBody>
          <a:bodyPr>
            <a:normAutofit fontScale="62500" lnSpcReduction="20000"/>
          </a:bodyPr>
          <a:lstStyle/>
          <a:p>
            <a:pPr>
              <a:spcBef>
                <a:spcPts val="600"/>
              </a:spcBef>
            </a:pPr>
            <a:r>
              <a:rPr lang="en-US" dirty="0"/>
              <a:t>The </a:t>
            </a:r>
            <a:r>
              <a:rPr lang="en-US" b="1" dirty="0" smtClean="0"/>
              <a:t>Dialysis </a:t>
            </a:r>
            <a:r>
              <a:rPr lang="en-US" b="1" dirty="0"/>
              <a:t>Facility Compare</a:t>
            </a:r>
            <a:r>
              <a:rPr lang="en-US" dirty="0"/>
              <a:t> (DFC) website is a service of the Centers for Medicare &amp; Medicaid Services (CMS) that has become a major information resource for patients with end stage renal disease (ESRD) on finding detailed information on Medicare-certified </a:t>
            </a:r>
            <a:r>
              <a:rPr lang="en-US" b="1" dirty="0"/>
              <a:t>dialysis facilities</a:t>
            </a:r>
            <a:r>
              <a:rPr lang="en-US" dirty="0"/>
              <a:t>.</a:t>
            </a:r>
          </a:p>
          <a:p>
            <a:pPr>
              <a:spcBef>
                <a:spcPts val="600"/>
              </a:spcBef>
            </a:pPr>
            <a:r>
              <a:rPr lang="en-US" dirty="0" smtClean="0"/>
              <a:t>Data on 6,237 dialysis facilities are currently available to the public.</a:t>
            </a:r>
          </a:p>
          <a:p>
            <a:pPr>
              <a:spcBef>
                <a:spcPts val="600"/>
              </a:spcBef>
            </a:pPr>
            <a:r>
              <a:rPr lang="en-US" dirty="0" smtClean="0"/>
              <a:t>These data are based on over half a million dialysis patients.</a:t>
            </a:r>
            <a:endParaRPr lang="en-US" dirty="0"/>
          </a:p>
        </p:txBody>
      </p:sp>
      <p:sp>
        <p:nvSpPr>
          <p:cNvPr id="10" name="Slide Number Placeholder 5"/>
          <p:cNvSpPr>
            <a:spLocks noGrp="1"/>
          </p:cNvSpPr>
          <p:nvPr>
            <p:ph type="sldNum" sz="quarter" idx="12"/>
          </p:nvPr>
        </p:nvSpPr>
        <p:spPr/>
        <p:txBody>
          <a:bodyPr vert="horz" lIns="91440" tIns="45720" rIns="91440" bIns="45720" rtlCol="0" anchor="ctr"/>
          <a:lstStyle/>
          <a:p>
            <a:fld id="{7D217DA5-5A25-4D66-872B-59DDB2E48A56}" type="slidenum">
              <a:rPr lang="en-US" sz="1600">
                <a:solidFill>
                  <a:srgbClr val="FFFFFF"/>
                </a:solidFill>
              </a:rPr>
              <a:pPr/>
              <a:t>3</a:t>
            </a:fld>
            <a:endParaRPr lang="en-US" sz="1600" dirty="0">
              <a:solidFill>
                <a:srgbClr val="FFFFFF"/>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031" y="1600200"/>
            <a:ext cx="54864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2988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ellow Line" title="Yellow 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a:spLocks noGrp="1"/>
          </p:cNvSpPr>
          <p:nvPr>
            <p:ph type="sldNum" sz="quarter" idx="12"/>
          </p:nvPr>
        </p:nvSpPr>
        <p:spPr>
          <a:xfrm>
            <a:off x="6781800" y="6416675"/>
            <a:ext cx="2209800" cy="365125"/>
          </a:xfrm>
        </p:spPr>
        <p:txBody>
          <a:bodyPr vert="horz" lIns="91440" tIns="45720" rIns="91440" bIns="45720" rtlCol="0" anchor="ctr"/>
          <a:lstStyle/>
          <a:p>
            <a:fld id="{7D217DA5-5A25-4D66-872B-59DDB2E48A56}" type="slidenum">
              <a:rPr lang="en-US" sz="1600">
                <a:solidFill>
                  <a:srgbClr val="FFFFFF"/>
                </a:solidFill>
              </a:rPr>
              <a:pPr/>
              <a:t>4</a:t>
            </a:fld>
            <a:endParaRPr lang="en-US" sz="1600" dirty="0">
              <a:solidFill>
                <a:srgbClr val="FFFFFF"/>
              </a:solidFill>
            </a:endParaRPr>
          </a:p>
        </p:txBody>
      </p:sp>
      <p:sp>
        <p:nvSpPr>
          <p:cNvPr id="7" name="Title 3"/>
          <p:cNvSpPr>
            <a:spLocks noGrp="1"/>
          </p:cNvSpPr>
          <p:nvPr>
            <p:ph type="title"/>
          </p:nvPr>
        </p:nvSpPr>
        <p:spPr>
          <a:xfrm>
            <a:off x="0" y="-1"/>
            <a:ext cx="9144000" cy="798513"/>
          </a:xfrm>
        </p:spPr>
        <p:txBody>
          <a:bodyPr>
            <a:normAutofit fontScale="90000"/>
          </a:bodyPr>
          <a:lstStyle/>
          <a:p>
            <a:r>
              <a:rPr lang="en-US" sz="3600" b="1" dirty="0"/>
              <a:t>DFC Dialysis Facility Characteristics and Services</a:t>
            </a:r>
          </a:p>
        </p:txBody>
      </p:sp>
      <p:sp>
        <p:nvSpPr>
          <p:cNvPr id="8" name="Content Placeholder 4"/>
          <p:cNvSpPr>
            <a:spLocks noGrp="1"/>
          </p:cNvSpPr>
          <p:nvPr>
            <p:ph idx="1"/>
          </p:nvPr>
        </p:nvSpPr>
        <p:spPr>
          <a:xfrm>
            <a:off x="304800" y="1117600"/>
            <a:ext cx="8613775" cy="5021263"/>
          </a:xfrm>
        </p:spPr>
        <p:txBody>
          <a:bodyPr>
            <a:normAutofit/>
          </a:bodyPr>
          <a:lstStyle/>
          <a:p>
            <a:r>
              <a:rPr lang="en-US" sz="2800" dirty="0"/>
              <a:t>Name address including state and zip code</a:t>
            </a:r>
          </a:p>
          <a:p>
            <a:r>
              <a:rPr lang="en-US" sz="2800" dirty="0"/>
              <a:t>Shifts after </a:t>
            </a:r>
            <a:r>
              <a:rPr lang="en-US" sz="2800" dirty="0" smtClean="0"/>
              <a:t>5 (Yes, No)</a:t>
            </a:r>
            <a:endParaRPr lang="en-US" sz="2800" dirty="0"/>
          </a:p>
          <a:p>
            <a:r>
              <a:rPr lang="en-US" sz="2800" dirty="0"/>
              <a:t>Types of dialysis (</a:t>
            </a:r>
            <a:r>
              <a:rPr lang="en-US" sz="2800" dirty="0" smtClean="0"/>
              <a:t>In-center </a:t>
            </a:r>
            <a:r>
              <a:rPr lang="en-US" sz="2800" dirty="0"/>
              <a:t>HD, PD, Home HD)</a:t>
            </a:r>
          </a:p>
          <a:p>
            <a:r>
              <a:rPr lang="en-US" sz="2800" dirty="0"/>
              <a:t>Number of dialysis stations</a:t>
            </a:r>
          </a:p>
          <a:p>
            <a:r>
              <a:rPr lang="en-US" sz="2800" dirty="0"/>
              <a:t>Facility ownership type </a:t>
            </a:r>
            <a:r>
              <a:rPr lang="en-US" sz="2800" dirty="0" smtClean="0"/>
              <a:t>(Profit</a:t>
            </a:r>
            <a:r>
              <a:rPr lang="en-US" sz="2800" dirty="0"/>
              <a:t>, </a:t>
            </a:r>
            <a:r>
              <a:rPr lang="en-US" sz="2800" dirty="0" smtClean="0"/>
              <a:t>Non-profit</a:t>
            </a:r>
            <a:r>
              <a:rPr lang="en-US" sz="2800" dirty="0"/>
              <a:t>)</a:t>
            </a:r>
          </a:p>
          <a:p>
            <a:r>
              <a:rPr lang="en-US" sz="2800" dirty="0"/>
              <a:t>Facility dialysis organization or corporation </a:t>
            </a:r>
            <a:r>
              <a:rPr lang="en-US" sz="2800" dirty="0" smtClean="0"/>
              <a:t>name</a:t>
            </a:r>
          </a:p>
          <a:p>
            <a:r>
              <a:rPr lang="en-US" sz="2800" dirty="0" smtClean="0"/>
              <a:t>Certification </a:t>
            </a:r>
            <a:r>
              <a:rPr lang="en-US" sz="2800" dirty="0"/>
              <a:t>date (how long the facility has been open)</a:t>
            </a:r>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a:p>
        </p:txBody>
      </p:sp>
    </p:spTree>
    <p:extLst>
      <p:ext uri="{BB962C8B-B14F-4D97-AF65-F5344CB8AC3E}">
        <p14:creationId xmlns:p14="http://schemas.microsoft.com/office/powerpoint/2010/main" val="2988542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ellow Line" title="Yellow 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a:spLocks noGrp="1"/>
          </p:cNvSpPr>
          <p:nvPr>
            <p:ph type="sldNum" sz="quarter" idx="12"/>
          </p:nvPr>
        </p:nvSpPr>
        <p:spPr>
          <a:xfrm>
            <a:off x="6781800" y="6416675"/>
            <a:ext cx="2209800" cy="365125"/>
          </a:xfrm>
        </p:spPr>
        <p:txBody>
          <a:bodyPr vert="horz" lIns="91440" tIns="45720" rIns="91440" bIns="45720" rtlCol="0" anchor="ctr"/>
          <a:lstStyle/>
          <a:p>
            <a:fld id="{7D217DA5-5A25-4D66-872B-59DDB2E48A56}" type="slidenum">
              <a:rPr lang="en-US" sz="1600">
                <a:solidFill>
                  <a:srgbClr val="FFFFFF"/>
                </a:solidFill>
              </a:rPr>
              <a:pPr/>
              <a:t>5</a:t>
            </a:fld>
            <a:endParaRPr lang="en-US" sz="1600" dirty="0">
              <a:solidFill>
                <a:srgbClr val="FFFFFF"/>
              </a:solidFill>
            </a:endParaRPr>
          </a:p>
        </p:txBody>
      </p:sp>
      <p:sp>
        <p:nvSpPr>
          <p:cNvPr id="7" name="Title 3"/>
          <p:cNvSpPr>
            <a:spLocks noGrp="1"/>
          </p:cNvSpPr>
          <p:nvPr>
            <p:ph type="title"/>
          </p:nvPr>
        </p:nvSpPr>
        <p:spPr>
          <a:xfrm>
            <a:off x="0" y="-1"/>
            <a:ext cx="9144000" cy="798513"/>
          </a:xfrm>
        </p:spPr>
        <p:txBody>
          <a:bodyPr>
            <a:normAutofit/>
          </a:bodyPr>
          <a:lstStyle/>
          <a:p>
            <a:r>
              <a:rPr lang="en-US" sz="3200" b="1" dirty="0"/>
              <a:t>DFC Quality </a:t>
            </a:r>
            <a:r>
              <a:rPr lang="en-US" sz="3200" b="1" dirty="0" smtClean="0"/>
              <a:t>Measures</a:t>
            </a:r>
            <a:endParaRPr lang="en-US" sz="3200" b="1" dirty="0"/>
          </a:p>
        </p:txBody>
      </p:sp>
      <p:sp>
        <p:nvSpPr>
          <p:cNvPr id="8" name="Content Placeholder 4"/>
          <p:cNvSpPr>
            <a:spLocks noGrp="1"/>
          </p:cNvSpPr>
          <p:nvPr>
            <p:ph idx="1"/>
          </p:nvPr>
        </p:nvSpPr>
        <p:spPr>
          <a:xfrm>
            <a:off x="304800" y="990600"/>
            <a:ext cx="8613531" cy="5511800"/>
          </a:xfrm>
        </p:spPr>
        <p:txBody>
          <a:bodyPr>
            <a:noAutofit/>
          </a:bodyPr>
          <a:lstStyle/>
          <a:p>
            <a:r>
              <a:rPr lang="en-US" sz="2000" b="1" dirty="0"/>
              <a:t>Standardized Measures </a:t>
            </a:r>
          </a:p>
          <a:p>
            <a:pPr lvl="1"/>
            <a:r>
              <a:rPr lang="en-US" sz="2000" dirty="0" smtClean="0"/>
              <a:t>Standardized </a:t>
            </a:r>
            <a:r>
              <a:rPr lang="en-US" sz="2000" dirty="0"/>
              <a:t>Hospitalization Ratio (SHR</a:t>
            </a:r>
            <a:r>
              <a:rPr lang="en-US" sz="2000" dirty="0" smtClean="0"/>
              <a:t>)</a:t>
            </a:r>
          </a:p>
          <a:p>
            <a:pPr lvl="1"/>
            <a:r>
              <a:rPr lang="en-US" sz="2000" dirty="0"/>
              <a:t>Standardized Mortality Ratio (SMR</a:t>
            </a:r>
            <a:r>
              <a:rPr lang="en-US" sz="2000" dirty="0" smtClean="0"/>
              <a:t>)</a:t>
            </a:r>
          </a:p>
          <a:p>
            <a:pPr lvl="1"/>
            <a:r>
              <a:rPr lang="en-US" sz="2000" dirty="0"/>
              <a:t>Standardized Transfusion Ratio (</a:t>
            </a:r>
            <a:r>
              <a:rPr lang="en-US" sz="2000" dirty="0" err="1"/>
              <a:t>STrR</a:t>
            </a:r>
            <a:r>
              <a:rPr lang="en-US" sz="2000" dirty="0"/>
              <a:t>) </a:t>
            </a:r>
            <a:endParaRPr lang="en-US" sz="2000" dirty="0" smtClean="0"/>
          </a:p>
          <a:p>
            <a:r>
              <a:rPr lang="en-US" sz="2000" b="1" dirty="0" smtClean="0"/>
              <a:t>Practice Patterns (Range 0-100%)</a:t>
            </a:r>
            <a:endParaRPr lang="en-US" sz="2000" b="1" dirty="0"/>
          </a:p>
          <a:p>
            <a:pPr lvl="1"/>
            <a:r>
              <a:rPr lang="en-US" sz="2000" dirty="0" smtClean="0"/>
              <a:t>Percentage </a:t>
            </a:r>
            <a:r>
              <a:rPr lang="en-US" sz="2000" dirty="0"/>
              <a:t>of adult </a:t>
            </a:r>
            <a:r>
              <a:rPr lang="en-US" sz="2000" dirty="0" smtClean="0"/>
              <a:t>hemodialysis (HD) </a:t>
            </a:r>
            <a:r>
              <a:rPr lang="en-US" sz="2000" dirty="0"/>
              <a:t>patients who had enough wastes removed from their blood during </a:t>
            </a:r>
            <a:r>
              <a:rPr lang="en-US" sz="2000" dirty="0" smtClean="0"/>
              <a:t>dialysis</a:t>
            </a:r>
          </a:p>
          <a:p>
            <a:pPr lvl="1"/>
            <a:r>
              <a:rPr lang="en-US" sz="2000" dirty="0" smtClean="0"/>
              <a:t>Percentage </a:t>
            </a:r>
            <a:r>
              <a:rPr lang="en-US" sz="2000" dirty="0"/>
              <a:t>of pediatric </a:t>
            </a:r>
            <a:r>
              <a:rPr lang="en-US" sz="2000" dirty="0" smtClean="0"/>
              <a:t>hemodialysis (HD) </a:t>
            </a:r>
            <a:r>
              <a:rPr lang="en-US" sz="2000" dirty="0"/>
              <a:t>patients who had enough wastes removed from their blood during dialysis</a:t>
            </a:r>
          </a:p>
          <a:p>
            <a:pPr lvl="1"/>
            <a:r>
              <a:rPr lang="en-US" sz="2000" dirty="0"/>
              <a:t>Percentage of adult peritoneal dialysis </a:t>
            </a:r>
            <a:r>
              <a:rPr lang="en-US" sz="2000" dirty="0" smtClean="0"/>
              <a:t>(PD) patients </a:t>
            </a:r>
            <a:r>
              <a:rPr lang="en-US" sz="2000" dirty="0"/>
              <a:t>who had enough wastes removed from their blood during dialysis</a:t>
            </a:r>
          </a:p>
          <a:p>
            <a:pPr lvl="1"/>
            <a:r>
              <a:rPr lang="en-US" sz="2000" dirty="0"/>
              <a:t>Percentage of adult dialysis patients who had </a:t>
            </a:r>
            <a:r>
              <a:rPr lang="en-US" sz="2000" dirty="0" err="1"/>
              <a:t>hypercalcemia</a:t>
            </a:r>
            <a:endParaRPr lang="en-US" sz="2000" dirty="0"/>
          </a:p>
          <a:p>
            <a:pPr lvl="1"/>
            <a:r>
              <a:rPr lang="en-US" sz="2000" dirty="0"/>
              <a:t>Percentage of adult dialysis patients who received treatment </a:t>
            </a:r>
            <a:r>
              <a:rPr lang="en-US" sz="2000" dirty="0" smtClean="0"/>
              <a:t>through </a:t>
            </a:r>
            <a:r>
              <a:rPr lang="en-US" sz="2000" dirty="0" err="1"/>
              <a:t>arteriovenous</a:t>
            </a:r>
            <a:r>
              <a:rPr lang="en-US" sz="2000" dirty="0"/>
              <a:t> fistula</a:t>
            </a:r>
          </a:p>
          <a:p>
            <a:pPr lvl="1"/>
            <a:r>
              <a:rPr lang="en-US" sz="2000" dirty="0"/>
              <a:t>Percentage of adult patients who had a catheter left in vein longer than 90 days for their regular hemodialysis </a:t>
            </a:r>
            <a:r>
              <a:rPr lang="en-US" sz="2000" dirty="0" smtClean="0"/>
              <a:t>treatment</a:t>
            </a: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410602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95400"/>
            <a:ext cx="7543800" cy="3416320"/>
          </a:xfrm>
          <a:prstGeom prst="rect">
            <a:avLst/>
          </a:prstGeom>
        </p:spPr>
        <p:txBody>
          <a:bodyPr wrap="square">
            <a:spAutoFit/>
          </a:bodyPr>
          <a:lstStyle/>
          <a:p>
            <a:pPr marL="285750" lvl="0" indent="-285750">
              <a:buFont typeface="Arial" panose="020B0604020202020204" pitchFamily="34" charset="0"/>
              <a:buChar char="•"/>
            </a:pPr>
            <a:r>
              <a:rPr lang="en-US" b="1" dirty="0"/>
              <a:t>Standardized Mortality Ratio (SMR)</a:t>
            </a:r>
            <a:r>
              <a:rPr lang="en-US" dirty="0"/>
              <a:t> – a comparison of a facility’s actual number of patient deaths to the expected number based on patients’ characteristics. (lower is better)</a:t>
            </a:r>
          </a:p>
          <a:p>
            <a:pPr marL="285750" lvl="0" indent="-285750">
              <a:buFont typeface="Arial" panose="020B0604020202020204" pitchFamily="34" charset="0"/>
              <a:buChar char="•"/>
            </a:pPr>
            <a:r>
              <a:rPr lang="en-US" b="1" dirty="0"/>
              <a:t>Standardized Hospitalization Ratio (SHR)</a:t>
            </a:r>
            <a:r>
              <a:rPr lang="en-US" dirty="0"/>
              <a:t> – a comparison of a facility’s actual number of hospital admissions among its Medicare dialysis patients to the expected number of hospital admissions based on patients’ characteristics. (lower is better)</a:t>
            </a:r>
          </a:p>
          <a:p>
            <a:pPr marL="285750" lvl="0" indent="-285750">
              <a:buFont typeface="Arial" panose="020B0604020202020204" pitchFamily="34" charset="0"/>
              <a:buChar char="•"/>
            </a:pPr>
            <a:r>
              <a:rPr lang="en-US" b="1" dirty="0"/>
              <a:t>Standardized Transfusion Ratio (</a:t>
            </a:r>
            <a:r>
              <a:rPr lang="en-US" b="1" dirty="0" err="1"/>
              <a:t>STrR</a:t>
            </a:r>
            <a:r>
              <a:rPr lang="en-US" b="1" dirty="0"/>
              <a:t>)</a:t>
            </a:r>
            <a:r>
              <a:rPr lang="en-US" dirty="0"/>
              <a:t> –a comparison of the actual number of eligible transfusion events in adult Medicare patients dialyzing at the facility to the expected number of eligible red blood cell transfusion events based on patients’ characteristics. (lower is better</a:t>
            </a:r>
            <a:r>
              <a:rPr lang="en-US" dirty="0" smtClean="0"/>
              <a:t>)</a:t>
            </a:r>
          </a:p>
          <a:p>
            <a:pPr marL="285750" lvl="0" indent="-285750">
              <a:buFont typeface="Arial" panose="020B0604020202020204" pitchFamily="34" charset="0"/>
              <a:buChar char="•"/>
            </a:pPr>
            <a:endParaRPr lang="en-US" dirty="0"/>
          </a:p>
        </p:txBody>
      </p:sp>
      <p:sp>
        <p:nvSpPr>
          <p:cNvPr id="5" name="TextBox 4"/>
          <p:cNvSpPr txBox="1"/>
          <p:nvPr/>
        </p:nvSpPr>
        <p:spPr>
          <a:xfrm>
            <a:off x="-112835" y="152400"/>
            <a:ext cx="9144000" cy="584775"/>
          </a:xfrm>
          <a:prstGeom prst="rect">
            <a:avLst/>
          </a:prstGeom>
          <a:noFill/>
        </p:spPr>
        <p:txBody>
          <a:bodyPr wrap="square" rtlCol="0">
            <a:spAutoFit/>
          </a:bodyPr>
          <a:lstStyle/>
          <a:p>
            <a:pPr algn="ctr"/>
            <a:r>
              <a:rPr lang="en-US" sz="3200" b="1" dirty="0" smtClean="0"/>
              <a:t>Standardized Measures</a:t>
            </a:r>
            <a:endParaRPr lang="en-US" sz="3200" b="1" dirty="0"/>
          </a:p>
        </p:txBody>
      </p:sp>
      <p:pic>
        <p:nvPicPr>
          <p:cNvPr id="6" name="Picture 5" descr="Yellow Line" title="Yellow Lin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863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fontScale="55000" lnSpcReduction="20000"/>
          </a:bodyPr>
          <a:lstStyle/>
          <a:p>
            <a:pPr lvl="0"/>
            <a:r>
              <a:rPr lang="en-US" b="1" dirty="0" smtClean="0"/>
              <a:t>Percentage of adult hemodialysis (HD) patients who had enough wastes removed from their blood during dialysis</a:t>
            </a:r>
            <a:r>
              <a:rPr lang="en-US" dirty="0" smtClean="0"/>
              <a:t> – the percentage of adult hemodialysis patients getting regular dialysis treatments at the facility whose average </a:t>
            </a:r>
            <a:r>
              <a:rPr lang="en-US" dirty="0" err="1" smtClean="0"/>
              <a:t>Kt</a:t>
            </a:r>
            <a:r>
              <a:rPr lang="en-US" dirty="0" smtClean="0"/>
              <a:t>/V for the month was 1.2 or higher (higher percentage is better)</a:t>
            </a:r>
          </a:p>
          <a:p>
            <a:pPr lvl="0"/>
            <a:r>
              <a:rPr lang="en-US" b="1" dirty="0" smtClean="0"/>
              <a:t>Percentage of pediatric hemodialysis (HD) patients who had enough wastes removed from their blood during dialysis</a:t>
            </a:r>
            <a:r>
              <a:rPr lang="en-US" dirty="0" smtClean="0"/>
              <a:t> – the percentage of children (under 18) getting regular dialysis treatments at the facility whose average </a:t>
            </a:r>
            <a:r>
              <a:rPr lang="en-US" dirty="0" err="1" smtClean="0"/>
              <a:t>Kt</a:t>
            </a:r>
            <a:r>
              <a:rPr lang="en-US" dirty="0" smtClean="0"/>
              <a:t>/V for the month was 1.2 or higher (higher percentage is better)</a:t>
            </a:r>
          </a:p>
          <a:p>
            <a:pPr lvl="0"/>
            <a:r>
              <a:rPr lang="en-US" b="1" dirty="0" smtClean="0"/>
              <a:t>Percentage of adult peritoneal dialysis (PD) patients who had enough wastes removed from their blood during dialysis</a:t>
            </a:r>
            <a:r>
              <a:rPr lang="en-US" dirty="0" smtClean="0"/>
              <a:t> – the percentage of adult peritoneal dialysis patients getting regular dialysis treatments at the facility whose </a:t>
            </a:r>
            <a:r>
              <a:rPr lang="en-US" dirty="0" err="1" smtClean="0"/>
              <a:t>Kt</a:t>
            </a:r>
            <a:r>
              <a:rPr lang="en-US" dirty="0" smtClean="0"/>
              <a:t>/V for the month was 1.7 or higher (higher percentage is better)</a:t>
            </a:r>
          </a:p>
          <a:p>
            <a:pPr lvl="0"/>
            <a:r>
              <a:rPr lang="en-US" b="1" dirty="0"/>
              <a:t>Percentage of adult dialysis patients who received treatment through arteriovenous (AV) fistula</a:t>
            </a:r>
            <a:r>
              <a:rPr lang="en-US" dirty="0"/>
              <a:t> – the percentage of adult patients getting regular hemodialysis at the facility who had an AV fistula for receiving dialysis treatment (higher percentage is better)</a:t>
            </a:r>
          </a:p>
          <a:p>
            <a:pPr lvl="0"/>
            <a:r>
              <a:rPr lang="en-US" b="1" dirty="0"/>
              <a:t>Percentage of adult patients who had a catheter left in vein longer than 90 days for their regular hemodialysis treatment</a:t>
            </a:r>
            <a:r>
              <a:rPr lang="en-US" dirty="0"/>
              <a:t> – the percentage of adult HD patients being treated at the facility who had a catheter (tube) inserted into a vein for hemodialysis treatment that was left in place for more than 90 days (lower percentage is better)</a:t>
            </a:r>
          </a:p>
          <a:p>
            <a:r>
              <a:rPr lang="en-US" b="1" dirty="0"/>
              <a:t>Percentage of adult dialysis patients who had </a:t>
            </a:r>
            <a:r>
              <a:rPr lang="en-US" b="1" dirty="0" err="1"/>
              <a:t>hypercalcemia</a:t>
            </a:r>
            <a:r>
              <a:rPr lang="en-US" b="1" dirty="0"/>
              <a:t> (too much calcium in blood)</a:t>
            </a:r>
            <a:r>
              <a:rPr lang="en-US" dirty="0"/>
              <a:t> – the percentage of adult HD and PD patients being treated at the facility whose average calcium was greater than 10.2 mg/</a:t>
            </a:r>
            <a:r>
              <a:rPr lang="en-US" dirty="0" err="1"/>
              <a:t>dL</a:t>
            </a:r>
            <a:r>
              <a:rPr lang="en-US" dirty="0"/>
              <a:t> (lower percentage is better)</a:t>
            </a:r>
          </a:p>
          <a:p>
            <a:pPr lvl="0"/>
            <a:endParaRPr lang="en-US" dirty="0" smtClean="0"/>
          </a:p>
          <a:p>
            <a:pPr marL="0" indent="0">
              <a:buNone/>
            </a:pPr>
            <a:endParaRPr lang="en-US" dirty="0" smtClean="0"/>
          </a:p>
        </p:txBody>
      </p:sp>
      <p:sp>
        <p:nvSpPr>
          <p:cNvPr id="4" name="TextBox 3"/>
          <p:cNvSpPr txBox="1"/>
          <p:nvPr/>
        </p:nvSpPr>
        <p:spPr>
          <a:xfrm>
            <a:off x="0" y="118057"/>
            <a:ext cx="9144000" cy="584775"/>
          </a:xfrm>
          <a:prstGeom prst="rect">
            <a:avLst/>
          </a:prstGeom>
          <a:noFill/>
        </p:spPr>
        <p:txBody>
          <a:bodyPr wrap="square" rtlCol="0">
            <a:spAutoFit/>
          </a:bodyPr>
          <a:lstStyle/>
          <a:p>
            <a:pPr algn="ctr"/>
            <a:r>
              <a:rPr lang="en-US" sz="3200" b="1" dirty="0"/>
              <a:t>Practice Pattern Measures</a:t>
            </a:r>
          </a:p>
        </p:txBody>
      </p:sp>
      <p:pic>
        <p:nvPicPr>
          <p:cNvPr id="5" name="Picture 4" descr="Yellow Line" title="Yellow Lin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9535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ellow Line" title="Yellow 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8918331" cy="6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a:spLocks noGrp="1"/>
          </p:cNvSpPr>
          <p:nvPr>
            <p:ph type="sldNum" sz="quarter" idx="12"/>
          </p:nvPr>
        </p:nvSpPr>
        <p:spPr>
          <a:xfrm>
            <a:off x="6781800" y="6416675"/>
            <a:ext cx="2209800" cy="365125"/>
          </a:xfrm>
        </p:spPr>
        <p:txBody>
          <a:bodyPr vert="horz" lIns="91440" tIns="45720" rIns="91440" bIns="45720" rtlCol="0" anchor="ctr"/>
          <a:lstStyle/>
          <a:p>
            <a:fld id="{7D217DA5-5A25-4D66-872B-59DDB2E48A56}" type="slidenum">
              <a:rPr lang="en-US" sz="1600">
                <a:solidFill>
                  <a:srgbClr val="FFFFFF"/>
                </a:solidFill>
              </a:rPr>
              <a:pPr/>
              <a:t>8</a:t>
            </a:fld>
            <a:endParaRPr lang="en-US" sz="1600" dirty="0">
              <a:solidFill>
                <a:srgbClr val="FFFFFF"/>
              </a:solidFill>
            </a:endParaRPr>
          </a:p>
        </p:txBody>
      </p:sp>
      <p:sp>
        <p:nvSpPr>
          <p:cNvPr id="7" name="Title 3"/>
          <p:cNvSpPr>
            <a:spLocks noGrp="1"/>
          </p:cNvSpPr>
          <p:nvPr>
            <p:ph type="title"/>
          </p:nvPr>
        </p:nvSpPr>
        <p:spPr>
          <a:xfrm>
            <a:off x="0" y="-1"/>
            <a:ext cx="9144000" cy="798513"/>
          </a:xfrm>
        </p:spPr>
        <p:txBody>
          <a:bodyPr>
            <a:normAutofit/>
          </a:bodyPr>
          <a:lstStyle/>
          <a:p>
            <a:r>
              <a:rPr lang="en-US" sz="3200" b="1" dirty="0" smtClean="0"/>
              <a:t>Research Question</a:t>
            </a:r>
            <a:endParaRPr lang="en-US" sz="3600" b="1" dirty="0"/>
          </a:p>
        </p:txBody>
      </p:sp>
      <p:sp>
        <p:nvSpPr>
          <p:cNvPr id="8" name="Content Placeholder 4"/>
          <p:cNvSpPr>
            <a:spLocks noGrp="1"/>
          </p:cNvSpPr>
          <p:nvPr>
            <p:ph idx="1"/>
          </p:nvPr>
        </p:nvSpPr>
        <p:spPr>
          <a:xfrm>
            <a:off x="329095" y="1219200"/>
            <a:ext cx="8613775" cy="5105399"/>
          </a:xfrm>
        </p:spPr>
        <p:txBody>
          <a:bodyPr>
            <a:normAutofit/>
          </a:bodyPr>
          <a:lstStyle/>
          <a:p>
            <a:pPr lvl="0">
              <a:spcBef>
                <a:spcPts val="600"/>
              </a:spcBef>
              <a:spcAft>
                <a:spcPts val="600"/>
              </a:spcAft>
            </a:pPr>
            <a:r>
              <a:rPr lang="en-US" sz="2400" dirty="0" smtClean="0"/>
              <a:t>What is </a:t>
            </a:r>
            <a:r>
              <a:rPr lang="en-US" sz="2400" dirty="0" smtClean="0"/>
              <a:t>the relationship between hospitalization (SHR) and other quality measures and facility characteristics?</a:t>
            </a:r>
            <a:r>
              <a:rPr lang="en-US" sz="2400" dirty="0"/>
              <a:t/>
            </a:r>
            <a:br>
              <a:rPr lang="en-US" sz="2400" dirty="0"/>
            </a:br>
            <a:endParaRPr lang="en-US" sz="1800" dirty="0" smtClean="0"/>
          </a:p>
          <a:p>
            <a:pPr>
              <a:spcBef>
                <a:spcPts val="600"/>
              </a:spcBef>
              <a:spcAft>
                <a:spcPts val="600"/>
              </a:spcAft>
            </a:pPr>
            <a:endParaRPr lang="en-US" sz="1800" dirty="0"/>
          </a:p>
          <a:p>
            <a:pPr>
              <a:spcBef>
                <a:spcPts val="600"/>
              </a:spcBef>
              <a:spcAft>
                <a:spcPts val="600"/>
              </a:spcAft>
            </a:pPr>
            <a:endParaRPr lang="en-US" sz="1800" dirty="0" smtClean="0"/>
          </a:p>
          <a:p>
            <a:pPr>
              <a:spcBef>
                <a:spcPts val="600"/>
              </a:spcBef>
              <a:spcAft>
                <a:spcPts val="600"/>
              </a:spcAft>
            </a:pPr>
            <a:endParaRPr lang="en-US" sz="1800" dirty="0"/>
          </a:p>
          <a:p>
            <a:pPr>
              <a:spcBef>
                <a:spcPts val="600"/>
              </a:spcBef>
              <a:spcAft>
                <a:spcPts val="600"/>
              </a:spcAft>
            </a:pPr>
            <a:endParaRPr lang="en-US" sz="1800" dirty="0"/>
          </a:p>
        </p:txBody>
      </p:sp>
    </p:spTree>
    <p:extLst>
      <p:ext uri="{BB962C8B-B14F-4D97-AF65-F5344CB8AC3E}">
        <p14:creationId xmlns:p14="http://schemas.microsoft.com/office/powerpoint/2010/main" val="3422055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649</Words>
  <Application>Microsoft Office PowerPoint</Application>
  <PresentationFormat>On-screen Show (4:3)</PresentationFormat>
  <Paragraphs>71</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Dialysis Facility Compare</vt:lpstr>
      <vt:lpstr>Background</vt:lpstr>
      <vt:lpstr>Dialysis Facility Compare Website</vt:lpstr>
      <vt:lpstr>DFC Dialysis Facility Characteristics and Services</vt:lpstr>
      <vt:lpstr>DFC Quality Measures</vt:lpstr>
      <vt:lpstr>PowerPoint Presentation</vt:lpstr>
      <vt:lpstr>PowerPoint Presentation</vt:lpstr>
      <vt:lpstr>Research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Sardone</dc:creator>
  <cp:lastModifiedBy>Valarie Ashby</cp:lastModifiedBy>
  <cp:revision>11</cp:revision>
  <dcterms:created xsi:type="dcterms:W3CDTF">2015-01-16T17:58:21Z</dcterms:created>
  <dcterms:modified xsi:type="dcterms:W3CDTF">2015-01-22T15:53:56Z</dcterms:modified>
</cp:coreProperties>
</file>