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6"/>
  </p:notesMasterIdLst>
  <p:sldIdLst>
    <p:sldId id="256" r:id="rId2"/>
    <p:sldId id="324" r:id="rId3"/>
    <p:sldId id="262" r:id="rId4"/>
    <p:sldId id="257" r:id="rId5"/>
    <p:sldId id="258" r:id="rId6"/>
    <p:sldId id="259" r:id="rId7"/>
    <p:sldId id="261" r:id="rId8"/>
    <p:sldId id="260" r:id="rId9"/>
    <p:sldId id="264" r:id="rId10"/>
    <p:sldId id="263" r:id="rId11"/>
    <p:sldId id="274" r:id="rId12"/>
    <p:sldId id="280" r:id="rId13"/>
    <p:sldId id="265" r:id="rId14"/>
    <p:sldId id="267" r:id="rId15"/>
    <p:sldId id="268" r:id="rId16"/>
    <p:sldId id="269" r:id="rId17"/>
    <p:sldId id="283" r:id="rId18"/>
    <p:sldId id="272" r:id="rId19"/>
    <p:sldId id="273" r:id="rId20"/>
    <p:sldId id="281" r:id="rId21"/>
    <p:sldId id="270" r:id="rId22"/>
    <p:sldId id="271" r:id="rId23"/>
    <p:sldId id="277" r:id="rId24"/>
    <p:sldId id="275" r:id="rId25"/>
    <p:sldId id="287" r:id="rId26"/>
    <p:sldId id="276" r:id="rId27"/>
    <p:sldId id="282" r:id="rId28"/>
    <p:sldId id="284" r:id="rId29"/>
    <p:sldId id="285" r:id="rId30"/>
    <p:sldId id="286" r:id="rId31"/>
    <p:sldId id="291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279" r:id="rId40"/>
    <p:sldId id="278" r:id="rId41"/>
    <p:sldId id="289" r:id="rId42"/>
    <p:sldId id="290" r:id="rId43"/>
    <p:sldId id="297" r:id="rId44"/>
    <p:sldId id="298" r:id="rId45"/>
    <p:sldId id="299" r:id="rId46"/>
    <p:sldId id="323" r:id="rId47"/>
    <p:sldId id="320" r:id="rId48"/>
    <p:sldId id="318" r:id="rId49"/>
    <p:sldId id="319" r:id="rId50"/>
    <p:sldId id="321" r:id="rId51"/>
    <p:sldId id="322" r:id="rId52"/>
    <p:sldId id="295" r:id="rId53"/>
    <p:sldId id="310" r:id="rId54"/>
    <p:sldId id="312" r:id="rId55"/>
    <p:sldId id="325" r:id="rId56"/>
    <p:sldId id="309" r:id="rId57"/>
    <p:sldId id="315" r:id="rId58"/>
    <p:sldId id="327" r:id="rId59"/>
    <p:sldId id="326" r:id="rId60"/>
    <p:sldId id="317" r:id="rId61"/>
    <p:sldId id="328" r:id="rId62"/>
    <p:sldId id="336" r:id="rId63"/>
    <p:sldId id="316" r:id="rId64"/>
    <p:sldId id="31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71" autoAdjust="0"/>
  </p:normalViewPr>
  <p:slideViewPr>
    <p:cSldViewPr>
      <p:cViewPr varScale="1">
        <p:scale>
          <a:sx n="101" d="100"/>
          <a:sy n="101" d="100"/>
        </p:scale>
        <p:origin x="85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C9208-B0F3-4C15-A133-F00D788E4D14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AC7A8-24CE-460C-AC8E-AE9E14772A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0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 as one of the top 10 great public health acheivements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C7A8-24CE-460C-AC8E-AE9E14772A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1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C7A8-24CE-460C-AC8E-AE9E14772A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3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C7A8-24CE-460C-AC8E-AE9E14772A2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8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E1ABD-F44A-4ADE-9691-C7342A8745E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39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C7A8-24CE-460C-AC8E-AE9E14772A2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77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C7A8-24CE-460C-AC8E-AE9E14772A2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4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AFF0017-6FA2-44F2-A2F4-84D9C6659F78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BA1D5C4-AB26-436B-B368-89E96ACE1B2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</a:t>
            </a:r>
            <a:r>
              <a:rPr lang="en-US" dirty="0" smtClean="0"/>
              <a:t> Decades </a:t>
            </a:r>
            <a:r>
              <a:rPr lang="en-US" dirty="0" smtClean="0"/>
              <a:t>of Stroke Disparities Research – What have we learned and where are we going?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384322"/>
            <a:ext cx="6172200" cy="559278"/>
          </a:xfrm>
        </p:spPr>
        <p:txBody>
          <a:bodyPr/>
          <a:lstStyle/>
          <a:p>
            <a:r>
              <a:rPr lang="en-US" dirty="0" smtClean="0"/>
              <a:t>Lynda Lisabeth,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6482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7 hospitals, 11 neurologists</a:t>
            </a:r>
          </a:p>
          <a:p>
            <a:r>
              <a:rPr lang="en-US" dirty="0" smtClean="0"/>
              <a:t>Active surveillance</a:t>
            </a:r>
          </a:p>
          <a:p>
            <a:pPr lvl="1"/>
            <a:r>
              <a:rPr lang="en-US" dirty="0"/>
              <a:t>Screening of </a:t>
            </a:r>
            <a:r>
              <a:rPr lang="en-US" dirty="0" smtClean="0"/>
              <a:t>admission </a:t>
            </a:r>
            <a:r>
              <a:rPr lang="en-US" dirty="0"/>
              <a:t>records, emergency department logs, ICUs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Random </a:t>
            </a:r>
            <a:r>
              <a:rPr lang="en-US" dirty="0"/>
              <a:t>sample of PCPs, neurologists, nursing homes  </a:t>
            </a:r>
          </a:p>
          <a:p>
            <a:r>
              <a:rPr lang="en-US" dirty="0" smtClean="0"/>
              <a:t>Passive surveillance</a:t>
            </a:r>
          </a:p>
          <a:p>
            <a:pPr lvl="1"/>
            <a:r>
              <a:rPr lang="en-US" dirty="0" smtClean="0"/>
              <a:t>Searching </a:t>
            </a:r>
            <a:r>
              <a:rPr lang="en-US" dirty="0"/>
              <a:t>hospital discharge diagnoses</a:t>
            </a:r>
          </a:p>
          <a:p>
            <a:pPr lvl="1"/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12" y="1371600"/>
            <a:ext cx="3540088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0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Validation/Definitions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Clinical stroke definition - focal neurologic symptoms lasting &gt;24 hours</a:t>
            </a:r>
          </a:p>
          <a:p>
            <a:pPr lvl="1"/>
            <a:r>
              <a:rPr lang="en-US" dirty="0" smtClean="0"/>
              <a:t>Neuroimaging not required**</a:t>
            </a:r>
          </a:p>
          <a:p>
            <a:r>
              <a:rPr lang="en-US" dirty="0" smtClean="0"/>
              <a:t>Neurologists blinded to ethnicity and age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79836" y="3763833"/>
            <a:ext cx="6287764" cy="1798767"/>
            <a:chOff x="381000" y="1554033"/>
            <a:chExt cx="6287764" cy="1798767"/>
          </a:xfrm>
        </p:grpSpPr>
        <p:sp>
          <p:nvSpPr>
            <p:cNvPr id="5" name="TextBox 4"/>
            <p:cNvSpPr txBox="1"/>
            <p:nvPr/>
          </p:nvSpPr>
          <p:spPr>
            <a:xfrm>
              <a:off x="381000" y="1692533"/>
              <a:ext cx="1570069" cy="64633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Screening/</a:t>
              </a:r>
            </a:p>
            <a:p>
              <a:pPr algn="ctr"/>
              <a:r>
                <a:rPr lang="en-US" dirty="0" smtClean="0"/>
                <a:t>verification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9400" y="1554033"/>
              <a:ext cx="1534394" cy="92333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Validation</a:t>
              </a:r>
            </a:p>
            <a:p>
              <a:pPr algn="ctr"/>
              <a:r>
                <a:rPr lang="en-US" dirty="0"/>
                <a:t>b</a:t>
              </a:r>
              <a:r>
                <a:rPr lang="en-US" dirty="0" smtClean="0"/>
                <a:t>y </a:t>
              </a:r>
            </a:p>
            <a:p>
              <a:pPr algn="ctr"/>
              <a:r>
                <a:rPr lang="en-US" dirty="0" smtClean="0"/>
                <a:t>Neurologists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57800" y="1831033"/>
              <a:ext cx="1410964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Stroke Pool</a:t>
              </a:r>
              <a:endParaRPr lang="en-US" dirty="0"/>
            </a:p>
          </p:txBody>
        </p:sp>
        <p:cxnSp>
          <p:nvCxnSpPr>
            <p:cNvPr id="8" name="Straight Arrow Connector 7"/>
            <p:cNvCxnSpPr>
              <a:stCxn id="5" idx="3"/>
              <a:endCxn id="6" idx="1"/>
            </p:cNvCxnSpPr>
            <p:nvPr/>
          </p:nvCxnSpPr>
          <p:spPr>
            <a:xfrm flipV="1">
              <a:off x="1951069" y="2015698"/>
              <a:ext cx="868331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33600" y="1600200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yes</a:t>
              </a:r>
              <a:endParaRPr lang="en-US" sz="1400" dirty="0"/>
            </a:p>
          </p:txBody>
        </p:sp>
        <p:cxnSp>
          <p:nvCxnSpPr>
            <p:cNvPr id="10" name="Straight Arrow Connector 9"/>
            <p:cNvCxnSpPr>
              <a:stCxn id="5" idx="2"/>
              <a:endCxn id="11" idx="0"/>
            </p:cNvCxnSpPr>
            <p:nvPr/>
          </p:nvCxnSpPr>
          <p:spPr>
            <a:xfrm>
              <a:off x="1166035" y="2338864"/>
              <a:ext cx="20040" cy="7061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05389" y="3045023"/>
              <a:ext cx="561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Stop</a:t>
              </a:r>
            </a:p>
          </p:txBody>
        </p:sp>
        <p:cxnSp>
          <p:nvCxnSpPr>
            <p:cNvPr id="12" name="Straight Arrow Connector 11"/>
            <p:cNvCxnSpPr>
              <a:stCxn id="6" idx="3"/>
              <a:endCxn id="7" idx="1"/>
            </p:cNvCxnSpPr>
            <p:nvPr/>
          </p:nvCxnSpPr>
          <p:spPr>
            <a:xfrm>
              <a:off x="4353794" y="2015698"/>
              <a:ext cx="904006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72000" y="1600200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yes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22430" y="247736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</a:t>
              </a:r>
              <a:endParaRPr lang="en-US" sz="14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581400" y="2491264"/>
              <a:ext cx="1079" cy="5537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70367" y="261425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</a:t>
              </a:r>
              <a:endParaRPr lang="en-US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114800" y="5334000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Stop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181600" y="5131831"/>
            <a:ext cx="2367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67,177</a:t>
            </a:r>
            <a:r>
              <a:rPr lang="en-US" dirty="0" smtClean="0"/>
              <a:t>  </a:t>
            </a:r>
            <a:r>
              <a:rPr lang="en-US" dirty="0" smtClean="0"/>
              <a:t>	screened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10,456</a:t>
            </a:r>
            <a:r>
              <a:rPr lang="en-US" dirty="0"/>
              <a:t>	</a:t>
            </a:r>
            <a:r>
              <a:rPr lang="en-US" dirty="0" smtClean="0"/>
              <a:t>strokes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6,861</a:t>
            </a:r>
            <a:r>
              <a:rPr lang="en-US" dirty="0"/>
              <a:t>	</a:t>
            </a:r>
            <a:r>
              <a:rPr lang="en-US" dirty="0" smtClean="0"/>
              <a:t>interviewed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Risk Factors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7" t="40071" r="16230" b="20767"/>
          <a:stretch/>
        </p:blipFill>
        <p:spPr bwMode="auto">
          <a:xfrm>
            <a:off x="1819922" y="1524000"/>
            <a:ext cx="5348732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0520" y="6242767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Smith et al. Stroke 2003;34:2671-2675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75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/>
          <a:lstStyle/>
          <a:p>
            <a:r>
              <a:rPr lang="en-US" dirty="0" smtClean="0"/>
              <a:t>Stroke Incidence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14017" r="10911" b="34193"/>
          <a:stretch/>
        </p:blipFill>
        <p:spPr bwMode="auto">
          <a:xfrm>
            <a:off x="609600" y="1371600"/>
            <a:ext cx="7281769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6188021"/>
            <a:ext cx="4126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Morgenstern et al. AJE 2004;160:376-383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23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r>
              <a:rPr lang="en-US" dirty="0" smtClean="0"/>
              <a:t>Post-Stroke Mortality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34576" y="6138446"/>
            <a:ext cx="4966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Lisabeth et al. Annals of </a:t>
            </a:r>
            <a:r>
              <a:rPr lang="en-US" sz="1600" dirty="0" err="1" smtClean="0"/>
              <a:t>Epidemiol</a:t>
            </a:r>
            <a:r>
              <a:rPr lang="en-US" sz="1600" dirty="0" smtClean="0"/>
              <a:t> </a:t>
            </a:r>
            <a:r>
              <a:rPr lang="en-US" sz="1600" dirty="0" smtClean="0"/>
              <a:t>2006;16:33-40.</a:t>
            </a:r>
            <a:endParaRPr lang="en-US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8" t="26942" r="11347" b="18447"/>
          <a:stretch/>
        </p:blipFill>
        <p:spPr bwMode="auto">
          <a:xfrm>
            <a:off x="1075641" y="1314191"/>
            <a:ext cx="6544359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1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077200" cy="4873752"/>
          </a:xfrm>
        </p:spPr>
        <p:txBody>
          <a:bodyPr/>
          <a:lstStyle/>
          <a:p>
            <a:r>
              <a:rPr lang="en-US" dirty="0" smtClean="0"/>
              <a:t>Summary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Stroke risk factors more prevalent in MAs than NHWs but associations with stroke similar by ethnicity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MAs greater stroke risk than NHWs particularly at younger ages (greater risk of recurrence)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MAs lower post-stroke mortality than NHWs</a:t>
            </a:r>
          </a:p>
          <a:p>
            <a:pPr marL="82296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Investigating better post-stroke survival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urviving with greater disability, protective socio-cultural factors</a:t>
            </a:r>
          </a:p>
          <a:p>
            <a:pPr lvl="1"/>
            <a:r>
              <a:rPr lang="en-US" dirty="0" smtClean="0"/>
              <a:t>Understanding trends</a:t>
            </a:r>
          </a:p>
          <a:p>
            <a:pPr lvl="2"/>
            <a:r>
              <a:rPr lang="en-US" dirty="0" smtClean="0"/>
              <a:t>Are we making progress towards reducing disparities?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2 and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9448"/>
            <a:ext cx="7467600" cy="4873752"/>
          </a:xfrm>
        </p:spPr>
        <p:txBody>
          <a:bodyPr/>
          <a:lstStyle/>
          <a:p>
            <a:r>
              <a:rPr lang="en-US" dirty="0" smtClean="0"/>
              <a:t>Funded in 2004 and 2009</a:t>
            </a:r>
          </a:p>
          <a:p>
            <a:pPr>
              <a:spcAft>
                <a:spcPct val="30000"/>
              </a:spcAft>
              <a:defRPr/>
            </a:pPr>
            <a:r>
              <a:rPr lang="en-US" dirty="0"/>
              <a:t>Purpose: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Continued population-based </a:t>
            </a:r>
            <a:r>
              <a:rPr lang="en-US" dirty="0"/>
              <a:t>stroke </a:t>
            </a:r>
            <a:r>
              <a:rPr lang="en-US" dirty="0" smtClean="0"/>
              <a:t>surveillance</a:t>
            </a:r>
            <a:endParaRPr lang="en-US" dirty="0"/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Focus on the role of acculturation, acculturative stress, optimism, fatalism, spirituality, depression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Investigate trends and stroke outcomes by ethnicity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Methodological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077200" cy="4873752"/>
          </a:xfrm>
        </p:spPr>
        <p:txBody>
          <a:bodyPr/>
          <a:lstStyle/>
          <a:p>
            <a:r>
              <a:rPr lang="en-US" dirty="0" smtClean="0"/>
              <a:t>2004/2005</a:t>
            </a:r>
          </a:p>
          <a:p>
            <a:pPr lvl="1"/>
            <a:r>
              <a:rPr lang="en-US" dirty="0" smtClean="0"/>
              <a:t>Updated interviews/medical record abstraction to capture socio-cultural factors and do not resuscitate orders</a:t>
            </a:r>
          </a:p>
          <a:p>
            <a:pPr lvl="1"/>
            <a:r>
              <a:rPr lang="en-US" dirty="0" smtClean="0"/>
              <a:t>Changes in surveillance – discontinued screening PCPs</a:t>
            </a:r>
          </a:p>
          <a:p>
            <a:r>
              <a:rPr lang="en-US" dirty="0" smtClean="0"/>
              <a:t>2008/2009</a:t>
            </a:r>
          </a:p>
          <a:p>
            <a:pPr lvl="1"/>
            <a:r>
              <a:rPr lang="en-US" dirty="0" smtClean="0"/>
              <a:t>Interview everyone</a:t>
            </a:r>
            <a:endParaRPr lang="en-US" dirty="0"/>
          </a:p>
          <a:p>
            <a:pPr lvl="1"/>
            <a:r>
              <a:rPr lang="en-US" dirty="0" smtClean="0"/>
              <a:t>Added outcome interviews at 90 days post-stroke - neurologic, functional, cognitive outcomes</a:t>
            </a:r>
          </a:p>
          <a:p>
            <a:pPr lvl="1"/>
            <a:r>
              <a:rPr lang="en-US" dirty="0" smtClean="0"/>
              <a:t>Changes in surveillance – discontinued screening neurology offices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3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Challenges to Stroke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Stroke is acute – patients/families unprepared </a:t>
            </a:r>
          </a:p>
          <a:p>
            <a:r>
              <a:rPr lang="en-US" dirty="0" smtClean="0"/>
              <a:t>Patients are often very sick </a:t>
            </a:r>
          </a:p>
          <a:p>
            <a:r>
              <a:rPr lang="en-US" dirty="0" smtClean="0"/>
              <a:t>Patients often can’t communicate </a:t>
            </a:r>
            <a:endParaRPr lang="en-US" dirty="0" smtClean="0"/>
          </a:p>
          <a:p>
            <a:r>
              <a:rPr lang="en-US" dirty="0" smtClean="0"/>
              <a:t>Changes </a:t>
            </a:r>
            <a:r>
              <a:rPr lang="en-US" dirty="0"/>
              <a:t>in ability to consent over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Stroke patients hard to locate </a:t>
            </a:r>
          </a:p>
          <a:p>
            <a:r>
              <a:rPr lang="en-US" dirty="0" smtClean="0"/>
              <a:t>Patients </a:t>
            </a:r>
            <a:r>
              <a:rPr lang="en-US" dirty="0"/>
              <a:t>lost to follow up are </a:t>
            </a:r>
            <a:r>
              <a:rPr lang="en-US" dirty="0" smtClean="0"/>
              <a:t>different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New definition of stroke**</a:t>
            </a:r>
          </a:p>
        </p:txBody>
      </p:sp>
    </p:spTree>
    <p:extLst>
      <p:ext uri="{BB962C8B-B14F-4D97-AF65-F5344CB8AC3E}">
        <p14:creationId xmlns:p14="http://schemas.microsoft.com/office/powerpoint/2010/main" val="1186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BS in statistics</a:t>
            </a:r>
          </a:p>
          <a:p>
            <a:r>
              <a:rPr lang="en-US" dirty="0" smtClean="0"/>
              <a:t>MPH in biostatistics</a:t>
            </a:r>
          </a:p>
          <a:p>
            <a:r>
              <a:rPr lang="en-US" dirty="0" smtClean="0"/>
              <a:t>Several years of work experience</a:t>
            </a:r>
          </a:p>
          <a:p>
            <a:r>
              <a:rPr lang="en-US" dirty="0" smtClean="0"/>
              <a:t>Phd in epidemiology</a:t>
            </a:r>
          </a:p>
          <a:p>
            <a:pPr lvl="1"/>
            <a:r>
              <a:rPr lang="en-US" dirty="0" smtClean="0"/>
              <a:t>Interest in health equity, chronic disease, methods </a:t>
            </a:r>
          </a:p>
          <a:p>
            <a:r>
              <a:rPr lang="en-US" dirty="0" smtClean="0"/>
              <a:t>Research faculty in Neurology</a:t>
            </a:r>
          </a:p>
          <a:p>
            <a:r>
              <a:rPr lang="en-US" dirty="0" smtClean="0"/>
              <a:t>Tenure track faculty in Epidemiology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24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Results continued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39519"/>
          </a:xfrm>
        </p:spPr>
        <p:txBody>
          <a:bodyPr/>
          <a:lstStyle/>
          <a:p>
            <a:r>
              <a:rPr lang="en-US" dirty="0" smtClean="0"/>
              <a:t>Socio-cultural </a:t>
            </a:r>
            <a:r>
              <a:rPr lang="en-US" dirty="0" smtClean="0"/>
              <a:t>Factors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8" t="28489" r="12257" b="15716"/>
          <a:stretch/>
        </p:blipFill>
        <p:spPr bwMode="auto">
          <a:xfrm>
            <a:off x="1447800" y="1371600"/>
            <a:ext cx="5732231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6383923"/>
            <a:ext cx="445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Morgenstern et al. Stroke 2011;42:3518-3523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72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Outcomes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0" t="12653" r="10801" b="52397"/>
          <a:stretch/>
        </p:blipFill>
        <p:spPr bwMode="auto">
          <a:xfrm>
            <a:off x="160537" y="1676400"/>
            <a:ext cx="8602463" cy="34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1597" y="5867400"/>
            <a:ext cx="3033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Lisabeth et al. Stroke 2014;45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06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639762"/>
          </a:xfrm>
        </p:spPr>
        <p:txBody>
          <a:bodyPr/>
          <a:lstStyle/>
          <a:p>
            <a:r>
              <a:rPr lang="en-US" dirty="0" smtClean="0"/>
              <a:t>Stroke Outcomes – impact of mortality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79448"/>
            <a:ext cx="78486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Interested in understanding extent to which ethnic differences are attributed to differences in mortality</a:t>
            </a:r>
          </a:p>
          <a:p>
            <a:r>
              <a:rPr lang="en-US" dirty="0" smtClean="0"/>
              <a:t>Re-estimated outcome </a:t>
            </a:r>
            <a:r>
              <a:rPr lang="en-US" dirty="0"/>
              <a:t>models using weights </a:t>
            </a:r>
            <a:r>
              <a:rPr lang="en-US" dirty="0" smtClean="0"/>
              <a:t>to account </a:t>
            </a:r>
            <a:r>
              <a:rPr lang="en-US" dirty="0"/>
              <a:t>for differential </a:t>
            </a:r>
            <a:r>
              <a:rPr lang="en-US" dirty="0" smtClean="0"/>
              <a:t>post-stroke </a:t>
            </a:r>
            <a:r>
              <a:rPr lang="en-US" dirty="0"/>
              <a:t>mortality by </a:t>
            </a:r>
            <a:r>
              <a:rPr lang="en-US" dirty="0" smtClean="0"/>
              <a:t>ethnicity</a:t>
            </a:r>
          </a:p>
          <a:p>
            <a:r>
              <a:rPr lang="en-US" dirty="0" smtClean="0"/>
              <a:t>Ethnic</a:t>
            </a:r>
            <a:r>
              <a:rPr lang="en-US" dirty="0"/>
              <a:t> </a:t>
            </a:r>
            <a:r>
              <a:rPr lang="en-US" dirty="0" smtClean="0"/>
              <a:t>differences </a:t>
            </a:r>
            <a:r>
              <a:rPr lang="en-US" dirty="0"/>
              <a:t>in </a:t>
            </a:r>
            <a:r>
              <a:rPr lang="en-US" dirty="0" smtClean="0"/>
              <a:t>outcomes attenuated </a:t>
            </a:r>
            <a:r>
              <a:rPr lang="en-US" dirty="0"/>
              <a:t>but </a:t>
            </a:r>
            <a:r>
              <a:rPr lang="en-US" dirty="0" smtClean="0"/>
              <a:t>remained significant</a:t>
            </a:r>
          </a:p>
        </p:txBody>
      </p:sp>
    </p:spTree>
    <p:extLst>
      <p:ext uri="{BB962C8B-B14F-4D97-AF65-F5344CB8AC3E}">
        <p14:creationId xmlns:p14="http://schemas.microsoft.com/office/powerpoint/2010/main" val="27745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639762"/>
          </a:xfrm>
        </p:spPr>
        <p:txBody>
          <a:bodyPr/>
          <a:lstStyle/>
          <a:p>
            <a:r>
              <a:rPr lang="en-US" dirty="0" smtClean="0"/>
              <a:t>Stroke Incidence Trends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8" t="21027" r="7998" b="7341"/>
          <a:stretch/>
        </p:blipFill>
        <p:spPr bwMode="auto">
          <a:xfrm>
            <a:off x="989900" y="838200"/>
            <a:ext cx="6749832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6443246"/>
            <a:ext cx="5270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Morgenstern et al. Annals of Neurol 2013;74:778-785.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42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r>
              <a:rPr lang="en-US" dirty="0" smtClean="0"/>
              <a:t>Impact of Changes in Surveillance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217920" cy="4754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8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r>
              <a:rPr lang="en-US" dirty="0" smtClean="0"/>
              <a:t>Post-Stroke Mortality Trends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6" t="33867" r="16553" b="11340"/>
          <a:stretch/>
        </p:blipFill>
        <p:spPr bwMode="auto">
          <a:xfrm>
            <a:off x="1191811" y="990600"/>
            <a:ext cx="6504389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0560" y="6214646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Morgenstern et al. Stroke 2014;45.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1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r>
              <a:rPr lang="en-US" dirty="0" smtClean="0"/>
              <a:t>Summary and 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248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/>
              <a:t>I</a:t>
            </a:r>
            <a:r>
              <a:rPr lang="en-US" dirty="0" smtClean="0"/>
              <a:t>ncidence </a:t>
            </a:r>
            <a:r>
              <a:rPr lang="en-US" dirty="0" smtClean="0"/>
              <a:t>decreasing but </a:t>
            </a:r>
            <a:r>
              <a:rPr lang="en-US" dirty="0" smtClean="0"/>
              <a:t>ethnic disparities </a:t>
            </a:r>
            <a:r>
              <a:rPr lang="en-US" dirty="0" smtClean="0"/>
              <a:t>remain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Worse stroke outcomes in MAs compared with NHWs – not fully explained by mortality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MA survival advantage disappeared</a:t>
            </a:r>
            <a:endParaRPr lang="en-US" dirty="0"/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Understanding trends</a:t>
            </a:r>
          </a:p>
          <a:p>
            <a:pPr lvl="2"/>
            <a:r>
              <a:rPr lang="en-US" dirty="0" smtClean="0"/>
              <a:t>Are we making progress towards reducing disparities? </a:t>
            </a:r>
          </a:p>
          <a:p>
            <a:pPr lvl="1"/>
            <a:r>
              <a:rPr lang="en-US" dirty="0"/>
              <a:t>Investigating long-term outcomes</a:t>
            </a:r>
          </a:p>
          <a:p>
            <a:pPr lvl="2"/>
            <a:r>
              <a:rPr lang="en-US" dirty="0"/>
              <a:t>Do disparities </a:t>
            </a:r>
            <a:r>
              <a:rPr lang="en-US" dirty="0" smtClean="0"/>
              <a:t>persist</a:t>
            </a:r>
            <a:r>
              <a:rPr lang="en-US" dirty="0"/>
              <a:t>?</a:t>
            </a:r>
          </a:p>
          <a:p>
            <a:pPr lvl="1"/>
            <a:r>
              <a:rPr lang="en-US" dirty="0" smtClean="0"/>
              <a:t>Unmet needs and informal care in survivors</a:t>
            </a:r>
          </a:p>
          <a:p>
            <a:pPr lvl="2"/>
            <a:r>
              <a:rPr lang="en-US" dirty="0" smtClean="0"/>
              <a:t>Identification of potential interventions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3200400" cy="639762"/>
          </a:xfrm>
        </p:spPr>
        <p:txBody>
          <a:bodyPr/>
          <a:lstStyle/>
          <a:p>
            <a:r>
              <a:rPr lang="en-US" dirty="0" smtClean="0"/>
              <a:t>BASIC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478" y="1600200"/>
            <a:ext cx="4038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Funded in 2014 </a:t>
            </a:r>
          </a:p>
          <a:p>
            <a:r>
              <a:rPr lang="en-US" dirty="0" smtClean="0"/>
              <a:t>Purpose</a:t>
            </a:r>
            <a:r>
              <a:rPr lang="en-US" dirty="0"/>
              <a:t>: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Continued population-based </a:t>
            </a:r>
            <a:r>
              <a:rPr lang="en-US" dirty="0"/>
              <a:t>stroke </a:t>
            </a:r>
            <a:r>
              <a:rPr lang="en-US" dirty="0" smtClean="0"/>
              <a:t>surveillance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Evaluate impact of new stroke definition</a:t>
            </a:r>
            <a:endParaRPr lang="en-US" dirty="0"/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Investigate trends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Investigate long-term stroke outcomes by ethnicity 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Describe informal caregiving networks and unmet needs among community dwelling stroke survivors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4678" r="63917" b="14806"/>
          <a:stretch/>
        </p:blipFill>
        <p:spPr bwMode="auto">
          <a:xfrm>
            <a:off x="4267200" y="152400"/>
            <a:ext cx="4472816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Methodological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9448"/>
            <a:ext cx="7467600" cy="4873752"/>
          </a:xfrm>
        </p:spPr>
        <p:txBody>
          <a:bodyPr/>
          <a:lstStyle/>
          <a:p>
            <a:r>
              <a:rPr lang="en-US" dirty="0" smtClean="0"/>
              <a:t>2014</a:t>
            </a:r>
          </a:p>
          <a:p>
            <a:pPr lvl="1"/>
            <a:r>
              <a:rPr lang="en-US" dirty="0"/>
              <a:t>Changes in </a:t>
            </a:r>
            <a:r>
              <a:rPr lang="en-US" dirty="0" smtClean="0"/>
              <a:t>surveillance</a:t>
            </a:r>
            <a:r>
              <a:rPr lang="en-US" dirty="0"/>
              <a:t> </a:t>
            </a:r>
            <a:r>
              <a:rPr lang="en-US" dirty="0" smtClean="0"/>
              <a:t>to capture strokes under new definition</a:t>
            </a:r>
          </a:p>
          <a:p>
            <a:pPr lvl="2"/>
            <a:r>
              <a:rPr lang="en-US" dirty="0" smtClean="0"/>
              <a:t>Reinstitute screening at neurology offices</a:t>
            </a:r>
          </a:p>
          <a:p>
            <a:pPr lvl="2"/>
            <a:r>
              <a:rPr lang="en-US" dirty="0" smtClean="0"/>
              <a:t>Discussions with outpatient radiology facilities</a:t>
            </a:r>
          </a:p>
          <a:p>
            <a:pPr lvl="1"/>
            <a:r>
              <a:rPr lang="en-US" dirty="0" smtClean="0"/>
              <a:t>Streamline baseline interview</a:t>
            </a:r>
            <a:endParaRPr lang="en-US" dirty="0"/>
          </a:p>
          <a:p>
            <a:pPr lvl="1"/>
            <a:r>
              <a:rPr lang="en-US" dirty="0" smtClean="0"/>
              <a:t>Added outcome interviews at 3, 6 and 12 months - neurologic, functional, cognitive outcomes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r>
              <a:rPr lang="en-US" dirty="0" smtClean="0"/>
              <a:t>What is stroke?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2057400"/>
          </a:xfrm>
        </p:spPr>
        <p:txBody>
          <a:bodyPr/>
          <a:lstStyle/>
          <a:p>
            <a:r>
              <a:rPr lang="en-US" dirty="0" smtClean="0"/>
              <a:t>Artery in brain is clogged or ruptures</a:t>
            </a:r>
          </a:p>
          <a:p>
            <a:r>
              <a:rPr lang="en-US" dirty="0" smtClean="0"/>
              <a:t>Ischemic </a:t>
            </a:r>
            <a:r>
              <a:rPr lang="en-US" dirty="0" smtClean="0"/>
              <a:t>strokes </a:t>
            </a:r>
            <a:r>
              <a:rPr lang="en-US" dirty="0" smtClean="0"/>
              <a:t>account for ~83% of all strokes</a:t>
            </a:r>
          </a:p>
          <a:p>
            <a:r>
              <a:rPr lang="en-US" dirty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leading cause of death in US</a:t>
            </a:r>
          </a:p>
          <a:p>
            <a:r>
              <a:rPr lang="en-US" dirty="0" smtClean="0"/>
              <a:t>#1 cause of adult disability**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50191" r="57678" b="23255"/>
          <a:stretch/>
        </p:blipFill>
        <p:spPr bwMode="auto">
          <a:xfrm>
            <a:off x="501963" y="3169920"/>
            <a:ext cx="7499037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r>
              <a:rPr lang="en-US" dirty="0" smtClean="0"/>
              <a:t>New Stroke Definition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06640" cy="3291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9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0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" y="2057400"/>
            <a:ext cx="8644950" cy="237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230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240653" cy="448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586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Outcomes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924419" cy="4663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855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New patterns emerging in stroke incidence 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Declines </a:t>
            </a:r>
            <a:r>
              <a:rPr lang="en-US" dirty="0"/>
              <a:t>in mortality </a:t>
            </a:r>
            <a:r>
              <a:rPr lang="en-US" dirty="0" smtClean="0"/>
              <a:t>significant </a:t>
            </a:r>
            <a:r>
              <a:rPr lang="en-US" dirty="0"/>
              <a:t>only in NHWs suggesting that, for the first time, mortality will be significantly greater in MAs </a:t>
            </a:r>
            <a:endParaRPr lang="en-US" dirty="0"/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Ethnic stroke outcome disparities emerge at 90 days and persist</a:t>
            </a:r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/>
              <a:t>Understanding </a:t>
            </a:r>
            <a:r>
              <a:rPr lang="en-US" dirty="0" smtClean="0"/>
              <a:t>trends </a:t>
            </a:r>
            <a:endParaRPr lang="en-US" dirty="0"/>
          </a:p>
          <a:p>
            <a:pPr lvl="1"/>
            <a:r>
              <a:rPr lang="en-US" dirty="0"/>
              <a:t>Investigating </a:t>
            </a:r>
            <a:r>
              <a:rPr lang="en-US" dirty="0" smtClean="0"/>
              <a:t>patient reported </a:t>
            </a:r>
            <a:r>
              <a:rPr lang="en-US" dirty="0"/>
              <a:t>outcomes</a:t>
            </a:r>
          </a:p>
          <a:p>
            <a:pPr lvl="1"/>
            <a:r>
              <a:rPr lang="en-US" dirty="0" smtClean="0"/>
              <a:t>New data linkages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46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3200400" cy="639762"/>
          </a:xfrm>
        </p:spPr>
        <p:txBody>
          <a:bodyPr/>
          <a:lstStyle/>
          <a:p>
            <a:r>
              <a:rPr lang="en-US" dirty="0" smtClean="0"/>
              <a:t>BASIC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478" y="1600200"/>
            <a:ext cx="753492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Funded in </a:t>
            </a:r>
            <a:r>
              <a:rPr lang="en-US" dirty="0" smtClean="0"/>
              <a:t>2019 </a:t>
            </a:r>
            <a:endParaRPr lang="en-US" dirty="0" smtClean="0"/>
          </a:p>
          <a:p>
            <a:r>
              <a:rPr lang="en-US" dirty="0" smtClean="0"/>
              <a:t>Purpose</a:t>
            </a:r>
            <a:r>
              <a:rPr lang="en-US" dirty="0"/>
              <a:t>: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Continued population-based </a:t>
            </a:r>
            <a:r>
              <a:rPr lang="en-US" dirty="0"/>
              <a:t>stroke </a:t>
            </a:r>
            <a:r>
              <a:rPr lang="en-US" dirty="0" smtClean="0"/>
              <a:t>surveillance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Investigate trends including stroke outcomes</a:t>
            </a:r>
            <a:endParaRPr lang="en-US" dirty="0" smtClean="0"/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Investigate </a:t>
            </a:r>
            <a:r>
              <a:rPr lang="en-US" dirty="0" smtClean="0"/>
              <a:t>patient reported stroke </a:t>
            </a:r>
            <a:r>
              <a:rPr lang="en-US" dirty="0" smtClean="0"/>
              <a:t>outcomes by ethnicity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nvestigate </a:t>
            </a:r>
            <a:r>
              <a:rPr lang="en-US" dirty="0"/>
              <a:t>patterns of interaction with the healthcare system in stroke </a:t>
            </a:r>
            <a:r>
              <a:rPr lang="en-US" dirty="0" smtClean="0"/>
              <a:t>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Methodological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9448"/>
            <a:ext cx="7467600" cy="4873752"/>
          </a:xfrm>
        </p:spPr>
        <p:txBody>
          <a:bodyPr/>
          <a:lstStyle/>
          <a:p>
            <a:r>
              <a:rPr lang="en-US" dirty="0" smtClean="0"/>
              <a:t>2019</a:t>
            </a:r>
            <a:endParaRPr lang="en-US" dirty="0" smtClean="0"/>
          </a:p>
          <a:p>
            <a:pPr lvl="1"/>
            <a:r>
              <a:rPr lang="en-US" dirty="0" smtClean="0"/>
              <a:t>Dropping 6 and 12 month outcome interviews</a:t>
            </a:r>
            <a:endParaRPr lang="en-US" dirty="0" smtClean="0"/>
          </a:p>
          <a:p>
            <a:pPr lvl="1"/>
            <a:r>
              <a:rPr lang="en-US" dirty="0" smtClean="0"/>
              <a:t>Adding patient reported outcomes to 3 month outcome interview</a:t>
            </a:r>
            <a:endParaRPr lang="en-US" dirty="0"/>
          </a:p>
          <a:p>
            <a:pPr lvl="1"/>
            <a:r>
              <a:rPr lang="en-US" dirty="0" smtClean="0"/>
              <a:t>Linking BASIC data with multiple administrative data sources (our “Big Data”)</a:t>
            </a:r>
          </a:p>
          <a:p>
            <a:pPr lvl="2"/>
            <a:r>
              <a:rPr lang="en-US" dirty="0" smtClean="0"/>
              <a:t>State inpatient data</a:t>
            </a:r>
          </a:p>
          <a:p>
            <a:pPr lvl="2"/>
            <a:r>
              <a:rPr lang="en-US" dirty="0" smtClean="0"/>
              <a:t>State emergency department data</a:t>
            </a:r>
          </a:p>
          <a:p>
            <a:pPr lvl="2"/>
            <a:r>
              <a:rPr lang="en-US" dirty="0" smtClean="0"/>
              <a:t>Medicare data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collection pending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Contributions – Epidemiologic Observations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4" t="14642" r="17777" b="26555"/>
          <a:stretch/>
        </p:blipFill>
        <p:spPr bwMode="auto">
          <a:xfrm>
            <a:off x="685800" y="1507724"/>
            <a:ext cx="5092358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8" t="14478" r="17349" b="38999"/>
          <a:stretch/>
        </p:blipFill>
        <p:spPr bwMode="auto">
          <a:xfrm>
            <a:off x="1737804" y="2057400"/>
            <a:ext cx="5406559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9" t="25505" r="14164" b="21989"/>
          <a:stretch/>
        </p:blipFill>
        <p:spPr bwMode="auto">
          <a:xfrm>
            <a:off x="2830497" y="2667000"/>
            <a:ext cx="5592503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8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/>
          <a:lstStyle/>
          <a:p>
            <a:r>
              <a:rPr lang="en-US" dirty="0" smtClean="0"/>
              <a:t>Michigan Stroke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487375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Stroke health disparities**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Stroke behavioral and educational interventions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Sleep apnea and stroke research*</a:t>
            </a:r>
          </a:p>
          <a:p>
            <a:pPr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ealth services research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Clinical trials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Basic science research</a:t>
            </a:r>
          </a:p>
        </p:txBody>
      </p:sp>
      <p:pic>
        <p:nvPicPr>
          <p:cNvPr id="1026" name="Picture 2" descr="http://michiganstrokeprogram.org/wp-content/uploads/2013/08/DSC_06251-1500x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7" y="4465320"/>
            <a:ext cx="701748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5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Other Contributions - Clinical Observations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t="37682" r="16371" b="9617"/>
          <a:stretch/>
        </p:blipFill>
        <p:spPr bwMode="auto">
          <a:xfrm>
            <a:off x="228600" y="1143000"/>
            <a:ext cx="691722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4" t="26213" r="16117" b="29687"/>
          <a:stretch/>
        </p:blipFill>
        <p:spPr bwMode="auto">
          <a:xfrm>
            <a:off x="1066800" y="2133600"/>
            <a:ext cx="744825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20312" r="65079" b="22906"/>
          <a:stretch/>
        </p:blipFill>
        <p:spPr bwMode="auto">
          <a:xfrm>
            <a:off x="2580847" y="2514600"/>
            <a:ext cx="602975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26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Spin Off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2236"/>
            <a:ext cx="7467600" cy="715962"/>
          </a:xfrm>
        </p:spPr>
        <p:txBody>
          <a:bodyPr/>
          <a:lstStyle/>
          <a:p>
            <a:r>
              <a:rPr lang="en-US" dirty="0" smtClean="0"/>
              <a:t>BASIC </a:t>
            </a:r>
            <a:r>
              <a:rPr lang="en-US" dirty="0" smtClean="0"/>
              <a:t>Sleep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7914" y="1603248"/>
            <a:ext cx="82296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Several </a:t>
            </a:r>
            <a:r>
              <a:rPr lang="en-US" dirty="0" smtClean="0"/>
              <a:t>grants funded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Purpose:</a:t>
            </a:r>
          </a:p>
          <a:p>
            <a:pPr lvl="1"/>
            <a:r>
              <a:rPr lang="en-US" dirty="0" smtClean="0"/>
              <a:t>To understand epidemiology </a:t>
            </a:r>
            <a:r>
              <a:rPr lang="en-US" dirty="0"/>
              <a:t>of sleep apnea after </a:t>
            </a:r>
            <a:r>
              <a:rPr lang="en-US" dirty="0" smtClean="0"/>
              <a:t>stroke </a:t>
            </a:r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investigate sleep apnea as a cause of greater stroke burden in MAs compared with </a:t>
            </a:r>
            <a:r>
              <a:rPr lang="en-US" dirty="0" smtClean="0"/>
              <a:t>NHWs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4" name="AutoShape 2" descr="https://mail.google.com/mail/u/0/?ui=2&amp;ik=5f7061bd21&amp;view=att&amp;th=1481e04304f594ab&amp;attid=0.2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https://mail.google.com/mail/u/0/?ui=2&amp;ik=5f7061bd21&amp;view=att&amp;th=1481e04304f594ab&amp;attid=0.3&amp;disp=emb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6477000" cy="304518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Sleep apnea is common after stroke</a:t>
            </a:r>
          </a:p>
          <a:p>
            <a:r>
              <a:rPr lang="en-US" sz="2200" dirty="0"/>
              <a:t>P</a:t>
            </a:r>
            <a:r>
              <a:rPr lang="en-US" sz="2200" dirty="0" smtClean="0"/>
              <a:t>redicts incident stroke</a:t>
            </a:r>
          </a:p>
          <a:p>
            <a:r>
              <a:rPr lang="en-US" sz="2200" dirty="0" smtClean="0"/>
              <a:t>Predicts poor stroke </a:t>
            </a:r>
            <a:r>
              <a:rPr lang="en-US" sz="2200" dirty="0" smtClean="0"/>
              <a:t>outcomes </a:t>
            </a:r>
          </a:p>
          <a:p>
            <a:r>
              <a:rPr lang="en-US" sz="2200" dirty="0" smtClean="0"/>
              <a:t>Treatment </a:t>
            </a:r>
            <a:r>
              <a:rPr lang="en-US" sz="2200" dirty="0" smtClean="0"/>
              <a:t>effects unknown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2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131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Sleep apnea assessments in stroke patients identified in BASIC within 30 days</a:t>
            </a:r>
          </a:p>
          <a:p>
            <a:r>
              <a:rPr lang="en-US" dirty="0" smtClean="0"/>
              <a:t>ApneaLink Plus</a:t>
            </a:r>
            <a:r>
              <a:rPr lang="en-US" baseline="30000" dirty="0" smtClean="0"/>
              <a:t>TM</a:t>
            </a:r>
          </a:p>
          <a:p>
            <a:pPr lvl="1"/>
            <a:r>
              <a:rPr lang="en-US" dirty="0" smtClean="0"/>
              <a:t>Validated portable cardiorespiratory monitor</a:t>
            </a:r>
          </a:p>
          <a:p>
            <a:pPr lvl="1"/>
            <a:r>
              <a:rPr lang="en-US" dirty="0" smtClean="0"/>
              <a:t>Raw data edited by registered polysomnographic technologist</a:t>
            </a:r>
          </a:p>
        </p:txBody>
      </p:sp>
      <p:pic>
        <p:nvPicPr>
          <p:cNvPr id="2050" name="Picture 2" descr="https://encrypted-tbn0.gstatic.com/shopping?q=tbn:ANd9GcSJq12JkPFgRjYGE6Q8knLv8oItzkD8teJ1a7tBTVU3LPyAbSXuVf499i5gJcU4iDvINoFmj1Zu&amp;usqp=C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27" y="3733800"/>
            <a:ext cx="2612573" cy="2743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800cpap.com/images/products/detail/BedroomApneaLinkoxy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11682" r="5862" b="3444"/>
          <a:stretch/>
        </p:blipFill>
        <p:spPr bwMode="auto">
          <a:xfrm>
            <a:off x="251296" y="320040"/>
            <a:ext cx="6711222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31205.gridserver.com/assets/night_post/2010-11/img/apnea-report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4493571" cy="66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Results - Sleep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/>
          <a:lstStyle/>
          <a:p>
            <a:r>
              <a:rPr lang="en-US" dirty="0" smtClean="0"/>
              <a:t>Post-stroke Sleep Apnea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090" t="39335" r="61535" b="41999"/>
          <a:stretch/>
        </p:blipFill>
        <p:spPr>
          <a:xfrm>
            <a:off x="228600" y="1828800"/>
            <a:ext cx="8153400" cy="1737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5791200"/>
            <a:ext cx="459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Lisabeth </a:t>
            </a:r>
            <a:r>
              <a:rPr lang="en-US" sz="1600" dirty="0" smtClean="0"/>
              <a:t>et al. </a:t>
            </a:r>
            <a:r>
              <a:rPr lang="en-US" sz="1600" dirty="0" smtClean="0"/>
              <a:t>Sleep Medicine 2017;33:97-102.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0191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Stroke Recurrence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33" t="42000" r="61667" b="23334"/>
          <a:stretch/>
        </p:blipFill>
        <p:spPr>
          <a:xfrm>
            <a:off x="128952" y="1600200"/>
            <a:ext cx="8588328" cy="338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0560" y="6214646"/>
            <a:ext cx="3696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Brown </a:t>
            </a:r>
            <a:r>
              <a:rPr lang="en-US" sz="1600" dirty="0" smtClean="0"/>
              <a:t>et al. Stroke </a:t>
            </a:r>
            <a:r>
              <a:rPr lang="en-US" sz="1600" dirty="0" smtClean="0"/>
              <a:t>2019;50:571-576.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7800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r>
              <a:rPr lang="en-US" dirty="0" smtClean="0"/>
              <a:t>Sleep Apnea Screening After Stroke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34" t="20666" r="61261" b="18000"/>
          <a:stretch/>
        </p:blipFill>
        <p:spPr>
          <a:xfrm>
            <a:off x="488659" y="990600"/>
            <a:ext cx="7588541" cy="5212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6178372"/>
            <a:ext cx="4278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Brown </a:t>
            </a:r>
            <a:r>
              <a:rPr lang="en-US" sz="1600" dirty="0" smtClean="0"/>
              <a:t>et al. </a:t>
            </a:r>
            <a:r>
              <a:rPr lang="en-US" sz="1600" dirty="0" smtClean="0"/>
              <a:t>Sleep Medicine 2019;59:94-95.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900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Brain Attack </a:t>
            </a:r>
            <a:r>
              <a:rPr lang="en-US" dirty="0"/>
              <a:t>S</a:t>
            </a:r>
            <a:r>
              <a:rPr lang="en-US" dirty="0" smtClean="0"/>
              <a:t>urveillance in Corpus Christi Project or BASIC</a:t>
            </a:r>
          </a:p>
          <a:p>
            <a:pPr lvl="1"/>
            <a:r>
              <a:rPr lang="en-US" dirty="0" smtClean="0"/>
              <a:t>Background/beginnings</a:t>
            </a:r>
          </a:p>
          <a:p>
            <a:pPr lvl="1"/>
            <a:r>
              <a:rPr lang="en-US" dirty="0" smtClean="0"/>
              <a:t>Methods</a:t>
            </a:r>
            <a:endParaRPr lang="en-US" dirty="0" smtClean="0"/>
          </a:p>
          <a:p>
            <a:pPr lvl="1"/>
            <a:r>
              <a:rPr lang="en-US" dirty="0" smtClean="0"/>
              <a:t>Evolution/major findings</a:t>
            </a:r>
          </a:p>
          <a:p>
            <a:pPr lvl="1"/>
            <a:r>
              <a:rPr lang="en-US" dirty="0" smtClean="0"/>
              <a:t>Other contributions</a:t>
            </a:r>
            <a:endParaRPr lang="en-US" dirty="0"/>
          </a:p>
          <a:p>
            <a:pPr lvl="1"/>
            <a:r>
              <a:rPr lang="en-US" dirty="0" smtClean="0"/>
              <a:t>Spin-off projects</a:t>
            </a:r>
          </a:p>
          <a:p>
            <a:pPr lvl="1"/>
            <a:r>
              <a:rPr lang="en-US" dirty="0" smtClean="0"/>
              <a:t>Newest </a:t>
            </a:r>
            <a:r>
              <a:rPr lang="en-US" dirty="0" smtClean="0"/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1767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Stroke Outcomes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500" t="39334" r="63333" b="28666"/>
          <a:stretch/>
        </p:blipFill>
        <p:spPr>
          <a:xfrm>
            <a:off x="685800" y="1600200"/>
            <a:ext cx="7513320" cy="3108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5791200"/>
            <a:ext cx="4974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Lisabeth </a:t>
            </a:r>
            <a:r>
              <a:rPr lang="en-US" sz="1600" dirty="0" smtClean="0"/>
              <a:t>et al. </a:t>
            </a:r>
            <a:r>
              <a:rPr lang="en-US" sz="1600" dirty="0" smtClean="0"/>
              <a:t>Annals of Neurology 2019; in press.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2041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9248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Post-stroke sleep apnea is highly prevalent and more prevalent in MAs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Post-stroke sleep apnea is associated with greater risk of recurrence and worse cognitive and functional outcome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Screening for post-stroke sleep apnea is uncommon</a:t>
            </a:r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 smtClean="0"/>
              <a:t>longitudinal patterns of sleep apnea</a:t>
            </a:r>
            <a:endParaRPr lang="en-US" dirty="0" smtClean="0"/>
          </a:p>
          <a:p>
            <a:pPr lvl="2"/>
            <a:r>
              <a:rPr lang="en-US" dirty="0" smtClean="0"/>
              <a:t>Identify which </a:t>
            </a:r>
            <a:r>
              <a:rPr lang="en-US" dirty="0"/>
              <a:t>patients are likely to need reassessment, treatment adjustments, or long-term </a:t>
            </a:r>
            <a:r>
              <a:rPr lang="en-US" dirty="0" smtClean="0"/>
              <a:t>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Nocturnal rostral fluid shifts and Sleep Apnea in Stroke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7543800" cy="4873752"/>
          </a:xfrm>
        </p:spPr>
        <p:txBody>
          <a:bodyPr/>
          <a:lstStyle/>
          <a:p>
            <a:r>
              <a:rPr lang="en-US" dirty="0" smtClean="0"/>
              <a:t>Purpose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To assess </a:t>
            </a:r>
            <a:r>
              <a:rPr lang="en-US" dirty="0"/>
              <a:t>for nocturnal rostral fluid shifts in hospitalized acute ischemic stroke patients and relate these fluid shifts to sleep apnea severity and stroke </a:t>
            </a:r>
            <a:r>
              <a:rPr lang="en-US" dirty="0" smtClean="0"/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1058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24800" cy="4873752"/>
          </a:xfrm>
        </p:spPr>
        <p:txBody>
          <a:bodyPr/>
          <a:lstStyle/>
          <a:p>
            <a:r>
              <a:rPr lang="en-US" dirty="0" smtClean="0"/>
              <a:t>Sleep apnea </a:t>
            </a:r>
            <a:r>
              <a:rPr lang="en-US" dirty="0" smtClean="0"/>
              <a:t>common after stroke</a:t>
            </a:r>
          </a:p>
          <a:p>
            <a:r>
              <a:rPr lang="en-US" dirty="0" smtClean="0"/>
              <a:t>Usual treatment (CPAP) poorly tolerated</a:t>
            </a:r>
          </a:p>
          <a:p>
            <a:r>
              <a:rPr lang="en-US" dirty="0" smtClean="0"/>
              <a:t>Alternative treatments?</a:t>
            </a:r>
          </a:p>
          <a:p>
            <a:r>
              <a:rPr lang="en-US" dirty="0" smtClean="0"/>
              <a:t>Why is it so common?</a:t>
            </a:r>
          </a:p>
          <a:p>
            <a:r>
              <a:rPr lang="en-US" dirty="0"/>
              <a:t>Daytime fluid pooling in </a:t>
            </a:r>
            <a:r>
              <a:rPr lang="en-US" dirty="0" smtClean="0"/>
              <a:t>legs </a:t>
            </a:r>
            <a:r>
              <a:rPr lang="en-US" dirty="0"/>
              <a:t>may be </a:t>
            </a:r>
            <a:r>
              <a:rPr lang="en-US" dirty="0" smtClean="0"/>
              <a:t>redistributed</a:t>
            </a:r>
          </a:p>
          <a:p>
            <a:pPr lvl="1"/>
            <a:r>
              <a:rPr lang="en-US" dirty="0" smtClean="0"/>
              <a:t>Worse in stroke patients </a:t>
            </a:r>
            <a:endParaRPr lang="en-US" dirty="0"/>
          </a:p>
          <a:p>
            <a:r>
              <a:rPr lang="en-US" dirty="0" smtClean="0"/>
              <a:t>Pharyngeal </a:t>
            </a:r>
            <a:r>
              <a:rPr lang="en-US" dirty="0"/>
              <a:t>narrowing and increased airway collapsibility </a:t>
            </a:r>
            <a:r>
              <a:rPr lang="en-US" dirty="0">
                <a:sym typeface="Wingdings" pitchFamily="2" charset="2"/>
              </a:rPr>
              <a:t> worsen </a:t>
            </a:r>
            <a:r>
              <a:rPr lang="en-US" dirty="0" smtClean="0">
                <a:sym typeface="Wingdings" pitchFamily="2" charset="2"/>
              </a:rPr>
              <a:t>sleep apnea</a:t>
            </a: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</a:t>
            </a:r>
            <a:br>
              <a:rPr lang="en-US" dirty="0" smtClean="0"/>
            </a:br>
            <a:r>
              <a:rPr lang="en-US" dirty="0" smtClean="0"/>
              <a:t>before and after sleep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Calf </a:t>
            </a:r>
            <a:r>
              <a:rPr lang="en-US" dirty="0" smtClean="0"/>
              <a:t>circumference – decrease overnight</a:t>
            </a:r>
            <a:endParaRPr lang="en-US" dirty="0"/>
          </a:p>
          <a:p>
            <a:r>
              <a:rPr lang="en-US" dirty="0" smtClean="0"/>
              <a:t>Neck circumference – increase overnight</a:t>
            </a:r>
          </a:p>
          <a:p>
            <a:r>
              <a:rPr lang="en-US" dirty="0" smtClean="0"/>
              <a:t>Leg fluid volume – decrease overnight</a:t>
            </a:r>
          </a:p>
          <a:p>
            <a:pPr lvl="1"/>
            <a:r>
              <a:rPr lang="en-US" dirty="0" smtClean="0"/>
              <a:t>Bioimpedance</a:t>
            </a:r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3969743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5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Potential for low cost, easily tolerated treatments</a:t>
            </a:r>
          </a:p>
          <a:p>
            <a:pPr lvl="1"/>
            <a:r>
              <a:rPr lang="en-US" dirty="0" smtClean="0"/>
              <a:t>Compression stockings</a:t>
            </a:r>
          </a:p>
          <a:p>
            <a:pPr lvl="1"/>
            <a:r>
              <a:rPr lang="en-US" dirty="0" smtClean="0"/>
              <a:t>Daytime physical activity</a:t>
            </a:r>
          </a:p>
          <a:p>
            <a:pPr lvl="1"/>
            <a:r>
              <a:rPr lang="en-US" dirty="0" smtClean="0"/>
              <a:t>Limitations to IV fluids</a:t>
            </a:r>
          </a:p>
          <a:p>
            <a:pPr lvl="1"/>
            <a:r>
              <a:rPr lang="en-US" dirty="0" smtClean="0"/>
              <a:t>Upward nocturnal tilting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38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Results pending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Post-Acute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grant funded May 2019</a:t>
            </a:r>
          </a:p>
          <a:p>
            <a:endParaRPr lang="en-US" dirty="0"/>
          </a:p>
          <a:p>
            <a:r>
              <a:rPr lang="en-US" dirty="0" smtClean="0"/>
              <a:t>Purpose: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investigate </a:t>
            </a:r>
            <a:r>
              <a:rPr lang="en-US" dirty="0" smtClean="0"/>
              <a:t>post-acute </a:t>
            </a:r>
            <a:r>
              <a:rPr lang="en-US" dirty="0"/>
              <a:t>care following stroke in Mexican Americans and non-Hispanic whites including rehabilitation, informal caregiving, and gaps between caregiving needs and available community resources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91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386430" cy="4297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9907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077200" cy="4873752"/>
          </a:xfrm>
        </p:spPr>
        <p:txBody>
          <a:bodyPr/>
          <a:lstStyle/>
          <a:p>
            <a:r>
              <a:rPr lang="en-US" dirty="0" smtClean="0"/>
              <a:t>MAs worse </a:t>
            </a:r>
            <a:r>
              <a:rPr lang="en-US" dirty="0"/>
              <a:t>stroke </a:t>
            </a:r>
            <a:r>
              <a:rPr lang="en-US" dirty="0" smtClean="0"/>
              <a:t>outcomes</a:t>
            </a:r>
            <a:endParaRPr lang="en-US" dirty="0"/>
          </a:p>
          <a:p>
            <a:r>
              <a:rPr lang="en-US" dirty="0" smtClean="0"/>
              <a:t>Little </a:t>
            </a:r>
            <a:r>
              <a:rPr lang="en-US" dirty="0"/>
              <a:t>data available on </a:t>
            </a:r>
            <a:r>
              <a:rPr lang="en-US" dirty="0" smtClean="0"/>
              <a:t>post-acute stroke care in MAs</a:t>
            </a:r>
          </a:p>
          <a:p>
            <a:pPr lvl="1"/>
            <a:r>
              <a:rPr lang="en-US" dirty="0" smtClean="0"/>
              <a:t>Prelim data suggest MAs less likely to receive more intense rehabilitation as inpatients and more likely to receive informal care in their home</a:t>
            </a:r>
          </a:p>
          <a:p>
            <a:pPr lvl="1"/>
            <a:endParaRPr lang="en-US" dirty="0"/>
          </a:p>
          <a:p>
            <a:r>
              <a:rPr lang="en-US" dirty="0" smtClean="0"/>
              <a:t>Framework:</a:t>
            </a:r>
          </a:p>
          <a:p>
            <a:pPr lvl="1"/>
            <a:r>
              <a:rPr lang="en-US" dirty="0"/>
              <a:t>PAC is optimized economically and socio-culturally if patients get early, intensive rehabilitation in the immediate PAC period followed by adequately resourced informal care at home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7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– 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534400" cy="4873752"/>
          </a:xfrm>
        </p:spPr>
        <p:txBody>
          <a:bodyPr/>
          <a:lstStyle/>
          <a:p>
            <a:r>
              <a:rPr lang="en-US" dirty="0" smtClean="0"/>
              <a:t>Previous work in Corpus Christi focused on heart disease </a:t>
            </a:r>
          </a:p>
          <a:p>
            <a:r>
              <a:rPr lang="en-US" dirty="0" smtClean="0"/>
              <a:t>Demonstrated greater heart disease burden in MAs </a:t>
            </a:r>
          </a:p>
          <a:p>
            <a:r>
              <a:rPr lang="en-US" dirty="0" smtClean="0"/>
              <a:t>Heart disease and stroke share common risk factors</a:t>
            </a:r>
          </a:p>
          <a:p>
            <a:r>
              <a:rPr lang="en-US" dirty="0" smtClean="0"/>
              <a:t>Little known about stroke in MAs</a:t>
            </a:r>
          </a:p>
          <a:p>
            <a:r>
              <a:rPr lang="en-US" dirty="0" smtClean="0"/>
              <a:t>Need for basic epidemiologic information on stroke burden in MAs</a:t>
            </a:r>
          </a:p>
          <a:p>
            <a:pPr lvl="1"/>
            <a:r>
              <a:rPr lang="en-US" dirty="0" smtClean="0"/>
              <a:t>How to acquire?</a:t>
            </a:r>
          </a:p>
          <a:p>
            <a:pPr marL="365760" lvl="1" indent="0">
              <a:buNone/>
            </a:pPr>
            <a:r>
              <a:rPr lang="en-US" dirty="0" smtClean="0"/>
              <a:t>	 </a:t>
            </a:r>
            <a:endParaRPr lang="en-US" dirty="0"/>
          </a:p>
        </p:txBody>
      </p:sp>
      <p:pic>
        <p:nvPicPr>
          <p:cNvPr id="2050" name="Picture 2" descr="C:\Users\llisabet\Downloads\64735-004-B810EE14 (1)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36" y="3886200"/>
            <a:ext cx="273256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Assess PAC transitions over the 90-day period</a:t>
            </a:r>
          </a:p>
          <a:p>
            <a:r>
              <a:rPr lang="en-US" sz="2200" dirty="0" smtClean="0"/>
              <a:t>Add questions to baseline interview on factors that might influence rehabilitation setting</a:t>
            </a:r>
          </a:p>
          <a:p>
            <a:r>
              <a:rPr lang="en-US" sz="2200" dirty="0" smtClean="0"/>
              <a:t>Interview informal caregivers about their caregiving, needs and health outcomes</a:t>
            </a:r>
          </a:p>
          <a:p>
            <a:r>
              <a:rPr lang="en-US" sz="2200" dirty="0" smtClean="0"/>
              <a:t>Identify community resources for stroke recovery and caregiving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833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collection pending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Research is exciting and always evolving</a:t>
            </a:r>
          </a:p>
          <a:p>
            <a:r>
              <a:rPr lang="en-US" dirty="0" smtClean="0"/>
              <a:t>Multidisciplinary research is critical</a:t>
            </a:r>
          </a:p>
          <a:p>
            <a:r>
              <a:rPr lang="en-US" dirty="0" smtClean="0"/>
              <a:t>Methods matter</a:t>
            </a:r>
          </a:p>
          <a:p>
            <a:r>
              <a:rPr lang="en-US" dirty="0" smtClean="0"/>
              <a:t>High quality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011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6172200" cy="1143000"/>
          </a:xfrm>
        </p:spPr>
        <p:txBody>
          <a:bodyPr>
            <a:noAutofit/>
          </a:bodyPr>
          <a:lstStyle/>
          <a:p>
            <a:r>
              <a:rPr lang="en-US" sz="2200" dirty="0" smtClean="0"/>
              <a:t>Thank you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Thank you </a:t>
            </a:r>
            <a:r>
              <a:rPr lang="en-US" sz="2200" dirty="0" smtClean="0">
                <a:solidFill>
                  <a:schemeClr val="tx1"/>
                </a:solidFill>
              </a:rPr>
              <a:t>to </a:t>
            </a:r>
            <a:r>
              <a:rPr lang="en-US" sz="2200" dirty="0">
                <a:solidFill>
                  <a:schemeClr val="tx1"/>
                </a:solidFill>
              </a:rPr>
              <a:t>the physicians, nurses, administrators, patients and families that have made BASIC possible!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2" descr="F:\talks\basic_log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46498"/>
            <a:ext cx="2502568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lisabet\Desktop\Dev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04921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lisabet\Desktop\Lew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15331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risa Sánche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8" y="4642116"/>
            <a:ext cx="13716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chiganstrokeprogram.org/images/people/Er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8" y="-16481423"/>
            <a:ext cx="16483584" cy="1098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ichiganstrokeprogram.org/images/people/Er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71" y="4737367"/>
            <a:ext cx="27434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hee  Ki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91" y="4639241"/>
            <a:ext cx="13716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s\BASIC fleece 3.14\cc 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254240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6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Population-based stroke surveillance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Collect ALL strokes for a defined population</a:t>
            </a:r>
          </a:p>
          <a:p>
            <a:pPr lvl="1"/>
            <a:r>
              <a:rPr lang="en-US" dirty="0" smtClean="0"/>
              <a:t>Capture cases from all sources – hospitals, out of hospital sources, deaths </a:t>
            </a:r>
          </a:p>
          <a:p>
            <a:pPr lvl="1"/>
            <a:r>
              <a:rPr lang="en-US" dirty="0" smtClean="0"/>
              <a:t>Use Census data to characterize population at-risk</a:t>
            </a:r>
          </a:p>
          <a:p>
            <a:pPr lvl="1"/>
            <a:r>
              <a:rPr lang="en-US" dirty="0"/>
              <a:t>Requires intense </a:t>
            </a:r>
            <a:r>
              <a:rPr lang="en-US" dirty="0" smtClean="0"/>
              <a:t>interaction and partnership </a:t>
            </a:r>
            <a:r>
              <a:rPr lang="en-US" dirty="0"/>
              <a:t>with </a:t>
            </a:r>
            <a:r>
              <a:rPr lang="en-US" dirty="0" smtClean="0"/>
              <a:t>community**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Corpus Christi?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Data availability</a:t>
            </a:r>
          </a:p>
          <a:p>
            <a:pPr lvl="1"/>
            <a:r>
              <a:rPr lang="en-US" dirty="0" smtClean="0"/>
              <a:t>Research infrastructure - ability to collect strokes</a:t>
            </a:r>
            <a:endParaRPr lang="en-US" dirty="0"/>
          </a:p>
          <a:p>
            <a:pPr lvl="1"/>
            <a:r>
              <a:rPr lang="en-US" dirty="0" smtClean="0"/>
              <a:t>Census data - ability to enumerate MA population</a:t>
            </a:r>
          </a:p>
          <a:p>
            <a:r>
              <a:rPr lang="en-US" dirty="0" smtClean="0"/>
              <a:t>Population size - ~300,000</a:t>
            </a:r>
          </a:p>
          <a:p>
            <a:pPr lvl="1"/>
            <a:r>
              <a:rPr lang="en-US" dirty="0" smtClean="0"/>
              <a:t>Non-immigrant MA population</a:t>
            </a:r>
          </a:p>
          <a:p>
            <a:pPr lvl="1"/>
            <a:r>
              <a:rPr lang="en-US" dirty="0" smtClean="0"/>
              <a:t>~60% MA/35% NHW </a:t>
            </a:r>
          </a:p>
          <a:p>
            <a:r>
              <a:rPr lang="en-US" dirty="0"/>
              <a:t>Geographically isolated from other major cities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Funded in 2000</a:t>
            </a:r>
          </a:p>
          <a:p>
            <a:pPr>
              <a:spcAft>
                <a:spcPct val="30000"/>
              </a:spcAft>
              <a:defRPr/>
            </a:pPr>
            <a:r>
              <a:rPr lang="en-US" dirty="0"/>
              <a:t>Purpose: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 smtClean="0"/>
              <a:t>Population</a:t>
            </a:r>
            <a:r>
              <a:rPr lang="en-US" dirty="0" smtClean="0"/>
              <a:t>-based </a:t>
            </a:r>
            <a:r>
              <a:rPr lang="en-US" dirty="0"/>
              <a:t>stroke surveillance</a:t>
            </a:r>
          </a:p>
          <a:p>
            <a:pPr lvl="1">
              <a:spcAft>
                <a:spcPct val="30000"/>
              </a:spcAft>
              <a:defRPr/>
            </a:pPr>
            <a:r>
              <a:rPr lang="en-US" dirty="0"/>
              <a:t>Establish </a:t>
            </a:r>
            <a:r>
              <a:rPr lang="en-US" dirty="0" smtClean="0"/>
              <a:t>public </a:t>
            </a:r>
            <a:r>
              <a:rPr lang="en-US" dirty="0"/>
              <a:t>health impact of stroke in </a:t>
            </a:r>
            <a:r>
              <a:rPr lang="en-US" dirty="0" smtClean="0"/>
              <a:t>MAs</a:t>
            </a:r>
            <a:endParaRPr lang="en-US" dirty="0"/>
          </a:p>
          <a:p>
            <a:pPr lvl="2">
              <a:spcAft>
                <a:spcPct val="30000"/>
              </a:spcAft>
              <a:defRPr/>
            </a:pPr>
            <a:r>
              <a:rPr lang="en-US" dirty="0"/>
              <a:t>Incidence, mortality, recurrence, risk factors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5817</TotalTime>
  <Words>1466</Words>
  <Application>Microsoft Office PowerPoint</Application>
  <PresentationFormat>On-screen Show (4:3)</PresentationFormat>
  <Paragraphs>286</Paragraphs>
  <Slides>64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Century Schoolbook</vt:lpstr>
      <vt:lpstr>Courier New</vt:lpstr>
      <vt:lpstr>Wingdings</vt:lpstr>
      <vt:lpstr>Wingdings 2</vt:lpstr>
      <vt:lpstr>Oriel</vt:lpstr>
      <vt:lpstr>Two Decades of Stroke Disparities Research – What have we learned and where are we going?</vt:lpstr>
      <vt:lpstr>My Journey</vt:lpstr>
      <vt:lpstr>What is stroke?</vt:lpstr>
      <vt:lpstr>Michigan Stroke program</vt:lpstr>
      <vt:lpstr>Outline </vt:lpstr>
      <vt:lpstr>BASIC – The Beginning</vt:lpstr>
      <vt:lpstr>Population-based stroke surveillance</vt:lpstr>
      <vt:lpstr>Why Corpus Christi?</vt:lpstr>
      <vt:lpstr>BASIC Project</vt:lpstr>
      <vt:lpstr>Surveillance Methods</vt:lpstr>
      <vt:lpstr>Stroke Validation/Definitions</vt:lpstr>
      <vt:lpstr>Early Results</vt:lpstr>
      <vt:lpstr>Stroke Risk Factors</vt:lpstr>
      <vt:lpstr>Stroke Incidence</vt:lpstr>
      <vt:lpstr>Post-Stroke Mortality</vt:lpstr>
      <vt:lpstr>Summary and Next Steps </vt:lpstr>
      <vt:lpstr>BASIC 2 and 3</vt:lpstr>
      <vt:lpstr>Methodological Changes</vt:lpstr>
      <vt:lpstr>Unique Challenges to Stroke Research</vt:lpstr>
      <vt:lpstr>Results continued</vt:lpstr>
      <vt:lpstr>Socio-cultural Factors</vt:lpstr>
      <vt:lpstr>Stroke Outcomes</vt:lpstr>
      <vt:lpstr>Stroke Outcomes – impact of mortality</vt:lpstr>
      <vt:lpstr>Stroke Incidence Trends</vt:lpstr>
      <vt:lpstr>Impact of Changes in Surveillance</vt:lpstr>
      <vt:lpstr>Post-Stroke Mortality Trends</vt:lpstr>
      <vt:lpstr>Summary and Next Steps </vt:lpstr>
      <vt:lpstr>BASIC 4</vt:lpstr>
      <vt:lpstr>Methodological Changes</vt:lpstr>
      <vt:lpstr>New Stroke Definition</vt:lpstr>
      <vt:lpstr>Preliminary Results</vt:lpstr>
      <vt:lpstr>Stroke Trends</vt:lpstr>
      <vt:lpstr>Mortality</vt:lpstr>
      <vt:lpstr>Longitudinal Outcomes</vt:lpstr>
      <vt:lpstr>Summary and Next Steps</vt:lpstr>
      <vt:lpstr>BASIC 5</vt:lpstr>
      <vt:lpstr>Methodological Changes</vt:lpstr>
      <vt:lpstr>Data collection pending</vt:lpstr>
      <vt:lpstr>Other Contributions – Epidemiologic Observations</vt:lpstr>
      <vt:lpstr>Other Contributions - Clinical Observations</vt:lpstr>
      <vt:lpstr>BASIC Spin Off Projects</vt:lpstr>
      <vt:lpstr>BASIC Sleep Study</vt:lpstr>
      <vt:lpstr>Background</vt:lpstr>
      <vt:lpstr>Methods</vt:lpstr>
      <vt:lpstr>PowerPoint Presentation</vt:lpstr>
      <vt:lpstr>Results - Sleep</vt:lpstr>
      <vt:lpstr>Post-stroke Sleep Apnea</vt:lpstr>
      <vt:lpstr>Sleep Apnea and Stroke Recurrence</vt:lpstr>
      <vt:lpstr>Sleep Apnea Screening After Stroke</vt:lpstr>
      <vt:lpstr>Sleep Apnea and Stroke Outcomes</vt:lpstr>
      <vt:lpstr>Summary</vt:lpstr>
      <vt:lpstr>Nocturnal rostral fluid shifts and Sleep Apnea in Stroke Patients</vt:lpstr>
      <vt:lpstr>Background</vt:lpstr>
      <vt:lpstr>Measurements:  before and after sleep</vt:lpstr>
      <vt:lpstr>Clinical Implications</vt:lpstr>
      <vt:lpstr>Results pending</vt:lpstr>
      <vt:lpstr>BASIC Post-Acute Care</vt:lpstr>
      <vt:lpstr>Background</vt:lpstr>
      <vt:lpstr>Background</vt:lpstr>
      <vt:lpstr>Methods</vt:lpstr>
      <vt:lpstr>Data collection pending</vt:lpstr>
      <vt:lpstr>Overall Summary</vt:lpstr>
      <vt:lpstr>Thank you  Thank you to the physicians, nurses, administrators, patients and families that have made BASIC possible! </vt:lpstr>
      <vt:lpstr>PowerPoint Presentation</vt:lpstr>
    </vt:vector>
  </TitlesOfParts>
  <Company>University of Michigan Hospital and Health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Stroke Disparities Rese</dc:title>
  <dc:creator>ll</dc:creator>
  <cp:lastModifiedBy>Lisabeth, Lynda</cp:lastModifiedBy>
  <cp:revision>111</cp:revision>
  <dcterms:created xsi:type="dcterms:W3CDTF">2014-08-15T19:48:31Z</dcterms:created>
  <dcterms:modified xsi:type="dcterms:W3CDTF">2019-07-11T12:48:04Z</dcterms:modified>
</cp:coreProperties>
</file>