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8" r:id="rId1"/>
  </p:sldMasterIdLst>
  <p:notesMasterIdLst>
    <p:notesMasterId r:id="rId56"/>
  </p:notesMasterIdLst>
  <p:handoutMasterIdLst>
    <p:handoutMasterId r:id="rId57"/>
  </p:handoutMasterIdLst>
  <p:sldIdLst>
    <p:sldId id="256" r:id="rId2"/>
    <p:sldId id="294" r:id="rId3"/>
    <p:sldId id="313" r:id="rId4"/>
    <p:sldId id="318" r:id="rId5"/>
    <p:sldId id="320" r:id="rId6"/>
    <p:sldId id="321" r:id="rId7"/>
    <p:sldId id="322" r:id="rId8"/>
    <p:sldId id="323" r:id="rId9"/>
    <p:sldId id="325" r:id="rId10"/>
    <p:sldId id="324" r:id="rId11"/>
    <p:sldId id="327" r:id="rId12"/>
    <p:sldId id="326" r:id="rId13"/>
    <p:sldId id="328" r:id="rId14"/>
    <p:sldId id="329" r:id="rId15"/>
    <p:sldId id="331" r:id="rId16"/>
    <p:sldId id="278" r:id="rId17"/>
    <p:sldId id="279" r:id="rId18"/>
    <p:sldId id="296" r:id="rId19"/>
    <p:sldId id="297" r:id="rId20"/>
    <p:sldId id="280" r:id="rId21"/>
    <p:sldId id="281" r:id="rId22"/>
    <p:sldId id="314" r:id="rId23"/>
    <p:sldId id="283" r:id="rId24"/>
    <p:sldId id="305" r:id="rId25"/>
    <p:sldId id="306" r:id="rId26"/>
    <p:sldId id="303" r:id="rId27"/>
    <p:sldId id="304" r:id="rId28"/>
    <p:sldId id="300" r:id="rId29"/>
    <p:sldId id="302" r:id="rId30"/>
    <p:sldId id="307" r:id="rId31"/>
    <p:sldId id="295" r:id="rId32"/>
    <p:sldId id="257" r:id="rId33"/>
    <p:sldId id="315" r:id="rId34"/>
    <p:sldId id="291" r:id="rId35"/>
    <p:sldId id="308" r:id="rId36"/>
    <p:sldId id="319" r:id="rId37"/>
    <p:sldId id="330" r:id="rId38"/>
    <p:sldId id="290" r:id="rId39"/>
    <p:sldId id="262" r:id="rId40"/>
    <p:sldId id="275" r:id="rId41"/>
    <p:sldId id="276" r:id="rId42"/>
    <p:sldId id="270" r:id="rId43"/>
    <p:sldId id="332" r:id="rId44"/>
    <p:sldId id="273" r:id="rId45"/>
    <p:sldId id="309" r:id="rId46"/>
    <p:sldId id="310" r:id="rId47"/>
    <p:sldId id="333" r:id="rId48"/>
    <p:sldId id="316" r:id="rId49"/>
    <p:sldId id="265" r:id="rId50"/>
    <p:sldId id="312" r:id="rId51"/>
    <p:sldId id="317" r:id="rId52"/>
    <p:sldId id="272" r:id="rId53"/>
    <p:sldId id="293" r:id="rId54"/>
    <p:sldId id="269" r:id="rId5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694"/>
  </p:normalViewPr>
  <p:slideViewPr>
    <p:cSldViewPr>
      <p:cViewPr varScale="1">
        <p:scale>
          <a:sx n="121" d="100"/>
          <a:sy n="121" d="100"/>
        </p:scale>
        <p:origin x="174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sarahgra\Desktop\GLGC\preliminary_meta-analysis\3-21-18\1KGP3+HRC\bar_graph_num_novel_know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known</c:v>
                </c:pt>
              </c:strCache>
            </c:strRef>
          </c:tx>
          <c:spPr>
            <a:solidFill>
              <a:srgbClr val="000099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HDL</c:v>
                </c:pt>
                <c:pt idx="1">
                  <c:v>LDL</c:v>
                </c:pt>
                <c:pt idx="2">
                  <c:v>TG</c:v>
                </c:pt>
                <c:pt idx="3">
                  <c:v>nonHDL</c:v>
                </c:pt>
                <c:pt idx="4">
                  <c:v>TC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224</c:v>
                </c:pt>
                <c:pt idx="1">
                  <c:v>200</c:v>
                </c:pt>
                <c:pt idx="2">
                  <c:v>195</c:v>
                </c:pt>
                <c:pt idx="3">
                  <c:v>182</c:v>
                </c:pt>
                <c:pt idx="4">
                  <c:v>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98-6748-830C-753CD099EBA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novel</c:v>
                </c:pt>
              </c:strCache>
            </c:strRef>
          </c:tx>
          <c:spPr>
            <a:solidFill>
              <a:srgbClr val="FFCC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HDL</c:v>
                </c:pt>
                <c:pt idx="1">
                  <c:v>LDL</c:v>
                </c:pt>
                <c:pt idx="2">
                  <c:v>TG</c:v>
                </c:pt>
                <c:pt idx="3">
                  <c:v>nonHDL</c:v>
                </c:pt>
                <c:pt idx="4">
                  <c:v>TC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124</c:v>
                </c:pt>
                <c:pt idx="1">
                  <c:v>79</c:v>
                </c:pt>
                <c:pt idx="2">
                  <c:v>131</c:v>
                </c:pt>
                <c:pt idx="3">
                  <c:v>58</c:v>
                </c:pt>
                <c:pt idx="4">
                  <c:v>127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98-6748-830C-753CD099EB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3"/>
        <c:overlap val="100"/>
        <c:axId val="1350475120"/>
        <c:axId val="1350463696"/>
      </c:barChart>
      <c:catAx>
        <c:axId val="1350475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0463696"/>
        <c:crosses val="autoZero"/>
        <c:auto val="1"/>
        <c:lblAlgn val="ctr"/>
        <c:lblOffset val="100"/>
        <c:noMultiLvlLbl val="0"/>
      </c:catAx>
      <c:valAx>
        <c:axId val="1350463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0475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E034A5-6E31-41C4-A805-6C46F202D39A}" type="datetimeFigureOut">
              <a:rPr lang="en-US" smtClean="0"/>
              <a:t>7/2/19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7E4A24-5EE1-4E1D-BD93-E5CDA2DEC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8209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10CD84-B4A1-C248-B20A-7FD7DC4C7D9F}" type="datetimeFigureOut">
              <a:rPr lang="en-US" smtClean="0"/>
              <a:t>7/2/19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5511C-0E42-1E49-B7DA-7EA1798AD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40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5511C-0E42-1E49-B7DA-7EA1798AD55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410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447800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0" y="3733800"/>
            <a:ext cx="9144000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gradFill flip="none" rotWithShape="1">
              <a:gsLst>
                <a:gs pos="0">
                  <a:schemeClr val="bg1"/>
                </a:gs>
                <a:gs pos="50000">
                  <a:schemeClr val="accent1"/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sm" len="sm"/>
            <a:tailEnd type="none" w="sm" len="sm"/>
          </a:ln>
          <a:effectLst/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Title and Conten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993"/>
            <a:ext cx="91440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4525963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600"/>
              </a:spcBef>
              <a:spcAft>
                <a:spcPts val="600"/>
              </a:spcAft>
              <a:defRPr sz="2000"/>
            </a:lvl2pPr>
            <a:lvl3pPr>
              <a:spcBef>
                <a:spcPts val="600"/>
              </a:spcBef>
              <a:spcAft>
                <a:spcPts val="600"/>
              </a:spcAft>
              <a:defRPr sz="1800"/>
            </a:lvl3pPr>
            <a:lvl4pPr>
              <a:spcBef>
                <a:spcPts val="600"/>
              </a:spcBef>
              <a:spcAft>
                <a:spcPts val="600"/>
              </a:spcAft>
              <a:defRPr sz="1600"/>
            </a:lvl4pPr>
            <a:lvl5pPr>
              <a:spcBef>
                <a:spcPts val="600"/>
              </a:spcBef>
              <a:spcAft>
                <a:spcPts val="600"/>
              </a:spcAft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 flipH="1">
            <a:off x="0" y="838200"/>
            <a:ext cx="8991600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gradFill flip="none" rotWithShape="1">
              <a:gsLst>
                <a:gs pos="0">
                  <a:schemeClr val="bg1"/>
                </a:gs>
                <a:gs pos="0">
                  <a:schemeClr val="bg1"/>
                </a:gs>
                <a:gs pos="100000">
                  <a:schemeClr val="tx1"/>
                </a:gs>
              </a:gsLst>
              <a:lin ang="0" scaled="1"/>
              <a:tileRect/>
            </a:gradFill>
            <a:prstDash val="solid"/>
            <a:round/>
            <a:headEnd type="none" w="sm" len="sm"/>
            <a:tailEnd type="none" w="sm" len="sm"/>
          </a:ln>
          <a:effectLst/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 Title and Conten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993"/>
            <a:ext cx="91440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4525963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600"/>
              </a:spcBef>
              <a:spcAft>
                <a:spcPts val="600"/>
              </a:spcAft>
              <a:defRPr sz="2000"/>
            </a:lvl2pPr>
            <a:lvl3pPr>
              <a:spcBef>
                <a:spcPts val="600"/>
              </a:spcBef>
              <a:spcAft>
                <a:spcPts val="600"/>
              </a:spcAft>
              <a:defRPr sz="1800"/>
            </a:lvl3pPr>
            <a:lvl4pPr>
              <a:spcBef>
                <a:spcPts val="600"/>
              </a:spcBef>
              <a:spcAft>
                <a:spcPts val="600"/>
              </a:spcAft>
              <a:defRPr sz="1600"/>
            </a:lvl4pPr>
            <a:lvl5pPr>
              <a:spcBef>
                <a:spcPts val="600"/>
              </a:spcBef>
              <a:spcAft>
                <a:spcPts val="600"/>
              </a:spcAft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 flipH="1">
            <a:off x="0" y="838200"/>
            <a:ext cx="8991600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gradFill flip="none" rotWithShape="1">
              <a:gsLst>
                <a:gs pos="0">
                  <a:schemeClr val="bg1"/>
                </a:gs>
                <a:gs pos="0">
                  <a:schemeClr val="bg1"/>
                </a:gs>
                <a:gs pos="100000">
                  <a:schemeClr val="tx1"/>
                </a:gs>
              </a:gsLst>
              <a:lin ang="0" scaled="1"/>
              <a:tileRect/>
            </a:gradFill>
            <a:prstDash val="solid"/>
            <a:round/>
            <a:headEnd type="none" w="sm" len="sm"/>
            <a:tailEnd type="none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464049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2286000"/>
            <a:ext cx="91440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600"/>
              </a:spcBef>
              <a:spcAft>
                <a:spcPts val="600"/>
              </a:spcAft>
              <a:defRPr sz="2000"/>
            </a:lvl2pPr>
            <a:lvl3pPr>
              <a:spcBef>
                <a:spcPts val="600"/>
              </a:spcBef>
              <a:spcAft>
                <a:spcPts val="600"/>
              </a:spcAft>
              <a:defRPr sz="1800"/>
            </a:lvl3pPr>
            <a:lvl4pPr>
              <a:spcBef>
                <a:spcPts val="600"/>
              </a:spcBef>
              <a:spcAft>
                <a:spcPts val="600"/>
              </a:spcAft>
              <a:defRPr sz="1600"/>
            </a:lvl4pPr>
            <a:lvl5pPr>
              <a:spcBef>
                <a:spcPts val="600"/>
              </a:spcBef>
              <a:spcAft>
                <a:spcPts val="60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600"/>
              </a:spcBef>
              <a:spcAft>
                <a:spcPts val="600"/>
              </a:spcAft>
              <a:defRPr sz="2000"/>
            </a:lvl2pPr>
            <a:lvl3pPr>
              <a:spcBef>
                <a:spcPts val="600"/>
              </a:spcBef>
              <a:spcAft>
                <a:spcPts val="600"/>
              </a:spcAft>
              <a:defRPr sz="1800"/>
            </a:lvl3pPr>
            <a:lvl4pPr>
              <a:spcBef>
                <a:spcPts val="600"/>
              </a:spcBef>
              <a:spcAft>
                <a:spcPts val="600"/>
              </a:spcAft>
              <a:defRPr sz="1600"/>
            </a:lvl4pPr>
            <a:lvl5pPr>
              <a:spcBef>
                <a:spcPts val="600"/>
              </a:spcBef>
              <a:spcAft>
                <a:spcPts val="60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 bwMode="auto">
          <a:xfrm flipH="1">
            <a:off x="0" y="839788"/>
            <a:ext cx="90678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gradFill flip="none" rotWithShape="1">
              <a:gsLst>
                <a:gs pos="0">
                  <a:schemeClr val="bg1"/>
                </a:gs>
                <a:gs pos="0">
                  <a:schemeClr val="bg1"/>
                </a:gs>
                <a:gs pos="100000">
                  <a:schemeClr val="tx1"/>
                </a:gs>
              </a:gsLst>
              <a:lin ang="0" scaled="1"/>
              <a:tileRect/>
            </a:gra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6200" y="27993"/>
            <a:ext cx="91440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600"/>
              </a:spcBef>
              <a:spcAft>
                <a:spcPts val="600"/>
              </a:spcAft>
              <a:defRPr sz="2000"/>
            </a:lvl2pPr>
            <a:lvl3pPr>
              <a:spcBef>
                <a:spcPts val="600"/>
              </a:spcBef>
              <a:spcAft>
                <a:spcPts val="600"/>
              </a:spcAft>
              <a:defRPr sz="1800"/>
            </a:lvl3pPr>
            <a:lvl4pPr>
              <a:spcBef>
                <a:spcPts val="600"/>
              </a:spcBef>
              <a:spcAft>
                <a:spcPts val="600"/>
              </a:spcAft>
              <a:defRPr sz="1600"/>
            </a:lvl4pPr>
            <a:lvl5pPr>
              <a:spcBef>
                <a:spcPts val="600"/>
              </a:spcBef>
              <a:spcAft>
                <a:spcPts val="60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600"/>
              </a:spcBef>
              <a:spcAft>
                <a:spcPts val="600"/>
              </a:spcAft>
              <a:defRPr sz="2000"/>
            </a:lvl2pPr>
            <a:lvl3pPr>
              <a:spcBef>
                <a:spcPts val="600"/>
              </a:spcBef>
              <a:spcAft>
                <a:spcPts val="600"/>
              </a:spcAft>
              <a:defRPr sz="1800"/>
            </a:lvl3pPr>
            <a:lvl4pPr>
              <a:spcBef>
                <a:spcPts val="600"/>
              </a:spcBef>
              <a:spcAft>
                <a:spcPts val="600"/>
              </a:spcAft>
              <a:defRPr sz="1600"/>
            </a:lvl4pPr>
            <a:lvl5pPr>
              <a:spcBef>
                <a:spcPts val="600"/>
              </a:spcBef>
              <a:spcAft>
                <a:spcPts val="60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 bwMode="auto">
          <a:xfrm flipH="1">
            <a:off x="0" y="839788"/>
            <a:ext cx="90678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gradFill flip="none" rotWithShape="1">
              <a:gsLst>
                <a:gs pos="0">
                  <a:schemeClr val="bg1"/>
                </a:gs>
                <a:gs pos="0">
                  <a:schemeClr val="bg1"/>
                </a:gs>
                <a:gs pos="100000">
                  <a:schemeClr val="tx1"/>
                </a:gs>
              </a:gsLst>
              <a:lin ang="0" scaled="1"/>
              <a:tileRect/>
            </a:gra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27993"/>
            <a:ext cx="91440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65516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itle Only -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 bwMode="auto">
          <a:xfrm flipH="1">
            <a:off x="0" y="838200"/>
            <a:ext cx="8991600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gradFill flip="none" rotWithShape="1">
              <a:gsLst>
                <a:gs pos="0">
                  <a:schemeClr val="bg1"/>
                </a:gs>
                <a:gs pos="0">
                  <a:schemeClr val="bg1"/>
                </a:gs>
                <a:gs pos="100000">
                  <a:schemeClr val="tx1"/>
                </a:gs>
              </a:gsLst>
              <a:lin ang="0" scaled="1"/>
              <a:tileRect/>
            </a:gra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6200" y="27993"/>
            <a:ext cx="91440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itle Only -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 bwMode="auto">
          <a:xfrm flipH="1">
            <a:off x="0" y="838200"/>
            <a:ext cx="8991600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gradFill flip="none" rotWithShape="1">
              <a:gsLst>
                <a:gs pos="0">
                  <a:schemeClr val="bg1"/>
                </a:gs>
                <a:gs pos="0">
                  <a:schemeClr val="bg1"/>
                </a:gs>
                <a:gs pos="100000">
                  <a:schemeClr val="tx1"/>
                </a:gs>
              </a:gsLst>
              <a:lin ang="0" scaled="1"/>
              <a:tileRect/>
            </a:gra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6200" y="27993"/>
            <a:ext cx="91440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5647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itle Only - no logo - for larg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 bwMode="auto">
          <a:xfrm flipH="1">
            <a:off x="0" y="609600"/>
            <a:ext cx="8991600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gradFill flip="none" rotWithShape="1">
              <a:gsLst>
                <a:gs pos="0">
                  <a:schemeClr val="bg1"/>
                </a:gs>
                <a:gs pos="0">
                  <a:schemeClr val="bg1"/>
                </a:gs>
                <a:gs pos="100000">
                  <a:schemeClr val="tx1"/>
                </a:gs>
              </a:gsLst>
              <a:lin ang="0" scaled="1"/>
              <a:tileRect/>
            </a:gra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6096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for large images – not to be regularly used</a:t>
            </a:r>
          </a:p>
        </p:txBody>
      </p:sp>
    </p:spTree>
    <p:extLst>
      <p:ext uri="{BB962C8B-B14F-4D97-AF65-F5344CB8AC3E}">
        <p14:creationId xmlns:p14="http://schemas.microsoft.com/office/powerpoint/2010/main" val="971006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400" y="6505800"/>
            <a:ext cx="4201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/>
                </a:solidFill>
              </a:defRPr>
            </a:lvl1pPr>
          </a:lstStyle>
          <a:p>
            <a:fld id="{313D4505-985F-49BE-8C1F-E0CFEEC3F37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7" r:id="rId3"/>
    <p:sldLayoutId id="2147483771" r:id="rId4"/>
    <p:sldLayoutId id="2147483772" r:id="rId5"/>
    <p:sldLayoutId id="2147483779" r:id="rId6"/>
    <p:sldLayoutId id="2147483774" r:id="rId7"/>
    <p:sldLayoutId id="2147483780" r:id="rId8"/>
    <p:sldLayoutId id="2147483784" r:id="rId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7" Type="http://schemas.openxmlformats.org/officeDocument/2006/relationships/image" Target="../media/image1.em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hyperlink" Target="https://www.ahajournals.org/doi/full/10.1161/01.cir.97.18.1837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hyperlink" Target="https://www.ncbi.nlm.nih.gov/pmc/articles/PMC580527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1"/>
            <a:ext cx="7772400" cy="1780854"/>
          </a:xfrm>
        </p:spPr>
        <p:txBody>
          <a:bodyPr>
            <a:normAutofit/>
          </a:bodyPr>
          <a:lstStyle/>
          <a:p>
            <a:r>
              <a:rPr lang="en-US" dirty="0"/>
              <a:t>From Genomics to Prevention of Cardiovascular diseases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Ida Surakka</a:t>
            </a:r>
          </a:p>
          <a:p>
            <a:r>
              <a:rPr lang="en-US" dirty="0" err="1"/>
              <a:t>PostDoctoral</a:t>
            </a:r>
            <a:r>
              <a:rPr lang="en-US" dirty="0"/>
              <a:t> Fellow</a:t>
            </a:r>
          </a:p>
          <a:p>
            <a:r>
              <a:rPr lang="en-US" dirty="0"/>
              <a:t>Department of Internal Medicine </a:t>
            </a:r>
          </a:p>
          <a:p>
            <a:r>
              <a:rPr lang="en-US" dirty="0"/>
              <a:t>Division of Cardiovascular Medicine</a:t>
            </a:r>
          </a:p>
          <a:p>
            <a:r>
              <a:rPr lang="en-US" dirty="0"/>
              <a:t>University of Michigan</a:t>
            </a:r>
          </a:p>
        </p:txBody>
      </p:sp>
      <p:pic>
        <p:nvPicPr>
          <p:cNvPr id="4" name="Picture 3" descr="Signature-Vertical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5562600"/>
            <a:ext cx="1681916" cy="105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52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37C71-FC85-9C4F-A08D-FD5B404DD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CD3704-7F2F-664F-8EBD-80D7BBFD3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10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DA1DC5D-345B-B346-A0E5-35E875168E12}"/>
              </a:ext>
            </a:extLst>
          </p:cNvPr>
          <p:cNvCxnSpPr/>
          <p:nvPr/>
        </p:nvCxnSpPr>
        <p:spPr>
          <a:xfrm>
            <a:off x="1524000" y="1981200"/>
            <a:ext cx="6096000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0817612-3156-1349-9A15-81802A99A24C}"/>
              </a:ext>
            </a:extLst>
          </p:cNvPr>
          <p:cNvSpPr txBox="1"/>
          <p:nvPr/>
        </p:nvSpPr>
        <p:spPr>
          <a:xfrm>
            <a:off x="1447800" y="1611868"/>
            <a:ext cx="6282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T T G C A G C A G T C A A A G C T A G A T C A G C T A C A G C 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D24396-612C-6742-AF83-C8999360A48C}"/>
              </a:ext>
            </a:extLst>
          </p:cNvPr>
          <p:cNvCxnSpPr/>
          <p:nvPr/>
        </p:nvCxnSpPr>
        <p:spPr>
          <a:xfrm>
            <a:off x="1524000" y="3101462"/>
            <a:ext cx="6096000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CF6D8ED-4627-3F41-A6C7-7477E9539961}"/>
              </a:ext>
            </a:extLst>
          </p:cNvPr>
          <p:cNvSpPr txBox="1"/>
          <p:nvPr/>
        </p:nvSpPr>
        <p:spPr>
          <a:xfrm>
            <a:off x="1447800" y="2732130"/>
            <a:ext cx="6282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T T G C A G C A G T C A A A G C T </a:t>
            </a: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/>
              <a:t> G A T C A G C T A C A G C 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A828873-0A90-254F-9D9D-FA03243960B7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4589045" y="2140083"/>
            <a:ext cx="0" cy="5920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9B3E41B-FC1D-6B46-89A0-6231950743AA}"/>
              </a:ext>
            </a:extLst>
          </p:cNvPr>
          <p:cNvSpPr txBox="1"/>
          <p:nvPr/>
        </p:nvSpPr>
        <p:spPr>
          <a:xfrm>
            <a:off x="2643511" y="3244334"/>
            <a:ext cx="389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 nucleotide polymorphism (SNP)</a:t>
            </a:r>
          </a:p>
        </p:txBody>
      </p:sp>
      <p:sp>
        <p:nvSpPr>
          <p:cNvPr id="15" name="Lightning Bolt 14">
            <a:extLst>
              <a:ext uri="{FF2B5EF4-FFF2-40B4-BE49-F238E27FC236}">
                <a16:creationId xmlns:a16="http://schemas.microsoft.com/office/drawing/2014/main" id="{60716571-7B3A-464E-9C78-5891DE71361C}"/>
              </a:ext>
            </a:extLst>
          </p:cNvPr>
          <p:cNvSpPr/>
          <p:nvPr/>
        </p:nvSpPr>
        <p:spPr>
          <a:xfrm rot="4984756">
            <a:off x="4781554" y="1775557"/>
            <a:ext cx="228600" cy="317678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Signature-Vertical.eps">
            <a:extLst>
              <a:ext uri="{FF2B5EF4-FFF2-40B4-BE49-F238E27FC236}">
                <a16:creationId xmlns:a16="http://schemas.microsoft.com/office/drawing/2014/main" id="{6251C6CF-44D2-D042-A189-A13B56EB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6502"/>
            <a:ext cx="1015550" cy="63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50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37C71-FC85-9C4F-A08D-FD5B404DD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CD3704-7F2F-664F-8EBD-80D7BBFD3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11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DA1DC5D-345B-B346-A0E5-35E875168E12}"/>
              </a:ext>
            </a:extLst>
          </p:cNvPr>
          <p:cNvCxnSpPr/>
          <p:nvPr/>
        </p:nvCxnSpPr>
        <p:spPr>
          <a:xfrm>
            <a:off x="1524000" y="1981200"/>
            <a:ext cx="6096000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0817612-3156-1349-9A15-81802A99A24C}"/>
              </a:ext>
            </a:extLst>
          </p:cNvPr>
          <p:cNvSpPr txBox="1"/>
          <p:nvPr/>
        </p:nvSpPr>
        <p:spPr>
          <a:xfrm>
            <a:off x="1447800" y="1611868"/>
            <a:ext cx="6282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T T G C A G C A G T C A A A G C T A G A T C A G C T A C A G C 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D24396-612C-6742-AF83-C8999360A48C}"/>
              </a:ext>
            </a:extLst>
          </p:cNvPr>
          <p:cNvCxnSpPr/>
          <p:nvPr/>
        </p:nvCxnSpPr>
        <p:spPr>
          <a:xfrm>
            <a:off x="1524000" y="3101462"/>
            <a:ext cx="6096000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CF6D8ED-4627-3F41-A6C7-7477E9539961}"/>
              </a:ext>
            </a:extLst>
          </p:cNvPr>
          <p:cNvSpPr txBox="1"/>
          <p:nvPr/>
        </p:nvSpPr>
        <p:spPr>
          <a:xfrm>
            <a:off x="1447800" y="2732130"/>
            <a:ext cx="6282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T T G C A G C A G T C A A A G C T </a:t>
            </a: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/>
              <a:t> G A T C A G C T A C A G C 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A828873-0A90-254F-9D9D-FA03243960B7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4589045" y="2140083"/>
            <a:ext cx="0" cy="5920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ightning Bolt 14">
            <a:extLst>
              <a:ext uri="{FF2B5EF4-FFF2-40B4-BE49-F238E27FC236}">
                <a16:creationId xmlns:a16="http://schemas.microsoft.com/office/drawing/2014/main" id="{60716571-7B3A-464E-9C78-5891DE71361C}"/>
              </a:ext>
            </a:extLst>
          </p:cNvPr>
          <p:cNvSpPr/>
          <p:nvPr/>
        </p:nvSpPr>
        <p:spPr>
          <a:xfrm rot="4984756">
            <a:off x="4781554" y="1775557"/>
            <a:ext cx="228600" cy="317678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ightning Bolt 10">
            <a:extLst>
              <a:ext uri="{FF2B5EF4-FFF2-40B4-BE49-F238E27FC236}">
                <a16:creationId xmlns:a16="http://schemas.microsoft.com/office/drawing/2014/main" id="{E5570C62-5B37-EC44-88A8-AA61E020442E}"/>
              </a:ext>
            </a:extLst>
          </p:cNvPr>
          <p:cNvSpPr/>
          <p:nvPr/>
        </p:nvSpPr>
        <p:spPr>
          <a:xfrm rot="4984756">
            <a:off x="2800354" y="2928579"/>
            <a:ext cx="228600" cy="317678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92E840-7E6C-074A-88E6-DBF545E8340E}"/>
              </a:ext>
            </a:extLst>
          </p:cNvPr>
          <p:cNvSpPr txBox="1"/>
          <p:nvPr/>
        </p:nvSpPr>
        <p:spPr>
          <a:xfrm>
            <a:off x="8001000" y="2916796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SNP</a:t>
            </a:r>
          </a:p>
        </p:txBody>
      </p:sp>
      <p:pic>
        <p:nvPicPr>
          <p:cNvPr id="13" name="Picture 12" descr="Signature-Vertical.eps">
            <a:extLst>
              <a:ext uri="{FF2B5EF4-FFF2-40B4-BE49-F238E27FC236}">
                <a16:creationId xmlns:a16="http://schemas.microsoft.com/office/drawing/2014/main" id="{C6F2C28C-46A8-CF47-B461-DC707C540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6502"/>
            <a:ext cx="1015550" cy="63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531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37C71-FC85-9C4F-A08D-FD5B404DD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CD3704-7F2F-664F-8EBD-80D7BBFD3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12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DA1DC5D-345B-B346-A0E5-35E875168E12}"/>
              </a:ext>
            </a:extLst>
          </p:cNvPr>
          <p:cNvCxnSpPr/>
          <p:nvPr/>
        </p:nvCxnSpPr>
        <p:spPr>
          <a:xfrm>
            <a:off x="1524000" y="1981200"/>
            <a:ext cx="6096000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0817612-3156-1349-9A15-81802A99A24C}"/>
              </a:ext>
            </a:extLst>
          </p:cNvPr>
          <p:cNvSpPr txBox="1"/>
          <p:nvPr/>
        </p:nvSpPr>
        <p:spPr>
          <a:xfrm>
            <a:off x="1447800" y="1611868"/>
            <a:ext cx="6282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T T G C A G C A G T C A A A G C T A G A T C A G C T A C A G C 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E191678-099A-084A-81F3-2D6F76809458}"/>
              </a:ext>
            </a:extLst>
          </p:cNvPr>
          <p:cNvCxnSpPr/>
          <p:nvPr/>
        </p:nvCxnSpPr>
        <p:spPr>
          <a:xfrm>
            <a:off x="1524000" y="4287012"/>
            <a:ext cx="6096000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776197F-4353-D641-9A87-991CA0FC7543}"/>
              </a:ext>
            </a:extLst>
          </p:cNvPr>
          <p:cNvSpPr txBox="1"/>
          <p:nvPr/>
        </p:nvSpPr>
        <p:spPr>
          <a:xfrm>
            <a:off x="1447800" y="3917680"/>
            <a:ext cx="6253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T T G C A G    A G T C A A A G C T </a:t>
            </a:r>
            <a:r>
              <a:rPr lang="en-US" dirty="0">
                <a:solidFill>
                  <a:srgbClr val="000000"/>
                </a:solidFill>
              </a:rPr>
              <a:t>T</a:t>
            </a:r>
            <a:r>
              <a:rPr lang="en-US" dirty="0"/>
              <a:t> G A T C A G C T A C A G C 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AE5EA7-0CDC-A143-9788-C96C608E2C12}"/>
              </a:ext>
            </a:extLst>
          </p:cNvPr>
          <p:cNvSpPr txBox="1"/>
          <p:nvPr/>
        </p:nvSpPr>
        <p:spPr>
          <a:xfrm>
            <a:off x="3954428" y="4502214"/>
            <a:ext cx="994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Deletion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997599D-2BE6-0046-9EC7-CB70B6E8619A}"/>
              </a:ext>
            </a:extLst>
          </p:cNvPr>
          <p:cNvCxnSpPr>
            <a:cxnSpLocks/>
          </p:cNvCxnSpPr>
          <p:nvPr/>
        </p:nvCxnSpPr>
        <p:spPr>
          <a:xfrm>
            <a:off x="4589045" y="2140083"/>
            <a:ext cx="0" cy="5920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Lightning Bolt 11">
            <a:extLst>
              <a:ext uri="{FF2B5EF4-FFF2-40B4-BE49-F238E27FC236}">
                <a16:creationId xmlns:a16="http://schemas.microsoft.com/office/drawing/2014/main" id="{669EF742-67E1-CB42-9899-FC7EBE44E0AD}"/>
              </a:ext>
            </a:extLst>
          </p:cNvPr>
          <p:cNvSpPr/>
          <p:nvPr/>
        </p:nvSpPr>
        <p:spPr>
          <a:xfrm rot="4984756">
            <a:off x="4781554" y="1775557"/>
            <a:ext cx="228600" cy="317678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21ED57B-BD27-984A-8CF5-5F3D3EC67E41}"/>
              </a:ext>
            </a:extLst>
          </p:cNvPr>
          <p:cNvCxnSpPr/>
          <p:nvPr/>
        </p:nvCxnSpPr>
        <p:spPr>
          <a:xfrm>
            <a:off x="1524000" y="3101462"/>
            <a:ext cx="6096000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D87862B-DF0A-6D47-A919-E080AF6E2114}"/>
              </a:ext>
            </a:extLst>
          </p:cNvPr>
          <p:cNvSpPr txBox="1"/>
          <p:nvPr/>
        </p:nvSpPr>
        <p:spPr>
          <a:xfrm>
            <a:off x="1447800" y="2732130"/>
            <a:ext cx="6282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T T G C A G C A G T C A A A G C T </a:t>
            </a: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/>
              <a:t> G A T C A G C T A C A G C T</a:t>
            </a:r>
          </a:p>
        </p:txBody>
      </p:sp>
      <p:sp>
        <p:nvSpPr>
          <p:cNvPr id="16" name="Lightning Bolt 15">
            <a:extLst>
              <a:ext uri="{FF2B5EF4-FFF2-40B4-BE49-F238E27FC236}">
                <a16:creationId xmlns:a16="http://schemas.microsoft.com/office/drawing/2014/main" id="{C8D72C61-7A24-7748-9F2B-83DB0839AB98}"/>
              </a:ext>
            </a:extLst>
          </p:cNvPr>
          <p:cNvSpPr/>
          <p:nvPr/>
        </p:nvSpPr>
        <p:spPr>
          <a:xfrm rot="4984756">
            <a:off x="2800354" y="2928579"/>
            <a:ext cx="228600" cy="317678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652131-69E4-1D47-A9CC-B7F5F4CB9611}"/>
              </a:ext>
            </a:extLst>
          </p:cNvPr>
          <p:cNvSpPr/>
          <p:nvPr/>
        </p:nvSpPr>
        <p:spPr>
          <a:xfrm>
            <a:off x="2743199" y="4191000"/>
            <a:ext cx="228601" cy="3112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FB1DEDB-4723-B64D-8403-4A47BFEFF5FC}"/>
              </a:ext>
            </a:extLst>
          </p:cNvPr>
          <p:cNvCxnSpPr>
            <a:cxnSpLocks/>
          </p:cNvCxnSpPr>
          <p:nvPr/>
        </p:nvCxnSpPr>
        <p:spPr>
          <a:xfrm>
            <a:off x="4594300" y="3325633"/>
            <a:ext cx="0" cy="5920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7FB88AF-C8A2-1248-8A9F-E3235674305A}"/>
              </a:ext>
            </a:extLst>
          </p:cNvPr>
          <p:cNvSpPr txBox="1"/>
          <p:nvPr/>
        </p:nvSpPr>
        <p:spPr>
          <a:xfrm>
            <a:off x="8001000" y="2916796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SNP</a:t>
            </a:r>
          </a:p>
        </p:txBody>
      </p:sp>
      <p:pic>
        <p:nvPicPr>
          <p:cNvPr id="19" name="Picture 18" descr="Signature-Vertical.eps">
            <a:extLst>
              <a:ext uri="{FF2B5EF4-FFF2-40B4-BE49-F238E27FC236}">
                <a16:creationId xmlns:a16="http://schemas.microsoft.com/office/drawing/2014/main" id="{C7E6B0AA-7156-6E4D-90F3-D5060B2C6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6502"/>
            <a:ext cx="1015550" cy="63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013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37C71-FC85-9C4F-A08D-FD5B404DD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CD3704-7F2F-664F-8EBD-80D7BBFD3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13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DA1DC5D-345B-B346-A0E5-35E875168E12}"/>
              </a:ext>
            </a:extLst>
          </p:cNvPr>
          <p:cNvCxnSpPr/>
          <p:nvPr/>
        </p:nvCxnSpPr>
        <p:spPr>
          <a:xfrm>
            <a:off x="1524000" y="1981200"/>
            <a:ext cx="6096000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0817612-3156-1349-9A15-81802A99A24C}"/>
              </a:ext>
            </a:extLst>
          </p:cNvPr>
          <p:cNvSpPr txBox="1"/>
          <p:nvPr/>
        </p:nvSpPr>
        <p:spPr>
          <a:xfrm>
            <a:off x="1447800" y="1611868"/>
            <a:ext cx="6282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T T G C A G C A G T C A A A G C T A G A T C A G C T A C A G C 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E191678-099A-084A-81F3-2D6F76809458}"/>
              </a:ext>
            </a:extLst>
          </p:cNvPr>
          <p:cNvCxnSpPr/>
          <p:nvPr/>
        </p:nvCxnSpPr>
        <p:spPr>
          <a:xfrm>
            <a:off x="1524000" y="4287012"/>
            <a:ext cx="6096000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776197F-4353-D641-9A87-991CA0FC7543}"/>
              </a:ext>
            </a:extLst>
          </p:cNvPr>
          <p:cNvSpPr txBox="1"/>
          <p:nvPr/>
        </p:nvSpPr>
        <p:spPr>
          <a:xfrm>
            <a:off x="1447800" y="3917680"/>
            <a:ext cx="6253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T T G C A G    A G T C A A A G C T </a:t>
            </a:r>
            <a:r>
              <a:rPr lang="en-US" dirty="0">
                <a:solidFill>
                  <a:srgbClr val="000000"/>
                </a:solidFill>
              </a:rPr>
              <a:t>T</a:t>
            </a:r>
            <a:r>
              <a:rPr lang="en-US" dirty="0"/>
              <a:t> G A T C A G C T A C A G C 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997599D-2BE6-0046-9EC7-CB70B6E8619A}"/>
              </a:ext>
            </a:extLst>
          </p:cNvPr>
          <p:cNvCxnSpPr>
            <a:cxnSpLocks/>
          </p:cNvCxnSpPr>
          <p:nvPr/>
        </p:nvCxnSpPr>
        <p:spPr>
          <a:xfrm>
            <a:off x="4589045" y="2140083"/>
            <a:ext cx="0" cy="5920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Lightning Bolt 11">
            <a:extLst>
              <a:ext uri="{FF2B5EF4-FFF2-40B4-BE49-F238E27FC236}">
                <a16:creationId xmlns:a16="http://schemas.microsoft.com/office/drawing/2014/main" id="{669EF742-67E1-CB42-9899-FC7EBE44E0AD}"/>
              </a:ext>
            </a:extLst>
          </p:cNvPr>
          <p:cNvSpPr/>
          <p:nvPr/>
        </p:nvSpPr>
        <p:spPr>
          <a:xfrm rot="4984756">
            <a:off x="4781554" y="1775557"/>
            <a:ext cx="228600" cy="317678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21ED57B-BD27-984A-8CF5-5F3D3EC67E41}"/>
              </a:ext>
            </a:extLst>
          </p:cNvPr>
          <p:cNvCxnSpPr/>
          <p:nvPr/>
        </p:nvCxnSpPr>
        <p:spPr>
          <a:xfrm>
            <a:off x="1524000" y="3101462"/>
            <a:ext cx="6096000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D87862B-DF0A-6D47-A919-E080AF6E2114}"/>
              </a:ext>
            </a:extLst>
          </p:cNvPr>
          <p:cNvSpPr txBox="1"/>
          <p:nvPr/>
        </p:nvSpPr>
        <p:spPr>
          <a:xfrm>
            <a:off x="1447800" y="2732130"/>
            <a:ext cx="6282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T T G C A G C A G T C A A A G C T </a:t>
            </a: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/>
              <a:t> G A T C A G C T A C A G C T</a:t>
            </a:r>
          </a:p>
        </p:txBody>
      </p:sp>
      <p:sp>
        <p:nvSpPr>
          <p:cNvPr id="16" name="Lightning Bolt 15">
            <a:extLst>
              <a:ext uri="{FF2B5EF4-FFF2-40B4-BE49-F238E27FC236}">
                <a16:creationId xmlns:a16="http://schemas.microsoft.com/office/drawing/2014/main" id="{C8D72C61-7A24-7748-9F2B-83DB0839AB98}"/>
              </a:ext>
            </a:extLst>
          </p:cNvPr>
          <p:cNvSpPr/>
          <p:nvPr/>
        </p:nvSpPr>
        <p:spPr>
          <a:xfrm rot="4984756">
            <a:off x="2800354" y="2928579"/>
            <a:ext cx="228600" cy="317678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652131-69E4-1D47-A9CC-B7F5F4CB9611}"/>
              </a:ext>
            </a:extLst>
          </p:cNvPr>
          <p:cNvSpPr/>
          <p:nvPr/>
        </p:nvSpPr>
        <p:spPr>
          <a:xfrm>
            <a:off x="2743199" y="4191000"/>
            <a:ext cx="228601" cy="3112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FB1DEDB-4723-B64D-8403-4A47BFEFF5FC}"/>
              </a:ext>
            </a:extLst>
          </p:cNvPr>
          <p:cNvCxnSpPr>
            <a:cxnSpLocks/>
          </p:cNvCxnSpPr>
          <p:nvPr/>
        </p:nvCxnSpPr>
        <p:spPr>
          <a:xfrm>
            <a:off x="4594300" y="3325633"/>
            <a:ext cx="0" cy="5920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B39853D-4508-0948-88C2-535097925DC7}"/>
              </a:ext>
            </a:extLst>
          </p:cNvPr>
          <p:cNvSpPr txBox="1"/>
          <p:nvPr/>
        </p:nvSpPr>
        <p:spPr>
          <a:xfrm>
            <a:off x="8001000" y="2916796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SNP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AEB849-2085-E54F-8F9E-C021BC97937F}"/>
              </a:ext>
            </a:extLst>
          </p:cNvPr>
          <p:cNvSpPr txBox="1"/>
          <p:nvPr/>
        </p:nvSpPr>
        <p:spPr>
          <a:xfrm>
            <a:off x="7777635" y="4116642"/>
            <a:ext cx="994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Deletion</a:t>
            </a:r>
          </a:p>
        </p:txBody>
      </p:sp>
      <p:sp>
        <p:nvSpPr>
          <p:cNvPr id="21" name="Lightning Bolt 20">
            <a:extLst>
              <a:ext uri="{FF2B5EF4-FFF2-40B4-BE49-F238E27FC236}">
                <a16:creationId xmlns:a16="http://schemas.microsoft.com/office/drawing/2014/main" id="{3054D457-4607-C048-A243-3E85CA078C52}"/>
              </a:ext>
            </a:extLst>
          </p:cNvPr>
          <p:cNvSpPr/>
          <p:nvPr/>
        </p:nvSpPr>
        <p:spPr>
          <a:xfrm rot="4984756">
            <a:off x="5968564" y="4116456"/>
            <a:ext cx="228600" cy="317678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Signature-Vertical.eps">
            <a:extLst>
              <a:ext uri="{FF2B5EF4-FFF2-40B4-BE49-F238E27FC236}">
                <a16:creationId xmlns:a16="http://schemas.microsoft.com/office/drawing/2014/main" id="{1165C010-4BA1-E646-847C-A945C37E2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6502"/>
            <a:ext cx="1015550" cy="63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62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37C71-FC85-9C4F-A08D-FD5B404DD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CD3704-7F2F-664F-8EBD-80D7BBFD3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14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DA1DC5D-345B-B346-A0E5-35E875168E12}"/>
              </a:ext>
            </a:extLst>
          </p:cNvPr>
          <p:cNvCxnSpPr/>
          <p:nvPr/>
        </p:nvCxnSpPr>
        <p:spPr>
          <a:xfrm>
            <a:off x="1524000" y="1981200"/>
            <a:ext cx="6096000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0817612-3156-1349-9A15-81802A99A24C}"/>
              </a:ext>
            </a:extLst>
          </p:cNvPr>
          <p:cNvSpPr txBox="1"/>
          <p:nvPr/>
        </p:nvSpPr>
        <p:spPr>
          <a:xfrm>
            <a:off x="1447800" y="1611868"/>
            <a:ext cx="6282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T T G C A G C A G T C A A A G C T A G A T C A G C T A C A G C 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E191678-099A-084A-81F3-2D6F76809458}"/>
              </a:ext>
            </a:extLst>
          </p:cNvPr>
          <p:cNvCxnSpPr/>
          <p:nvPr/>
        </p:nvCxnSpPr>
        <p:spPr>
          <a:xfrm>
            <a:off x="1524000" y="4287012"/>
            <a:ext cx="6096000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776197F-4353-D641-9A87-991CA0FC7543}"/>
              </a:ext>
            </a:extLst>
          </p:cNvPr>
          <p:cNvSpPr txBox="1"/>
          <p:nvPr/>
        </p:nvSpPr>
        <p:spPr>
          <a:xfrm>
            <a:off x="1447800" y="3917680"/>
            <a:ext cx="6253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T T G C A G    A G T C A A A G C T </a:t>
            </a:r>
            <a:r>
              <a:rPr lang="en-US" dirty="0">
                <a:solidFill>
                  <a:srgbClr val="000000"/>
                </a:solidFill>
              </a:rPr>
              <a:t>T</a:t>
            </a:r>
            <a:r>
              <a:rPr lang="en-US" dirty="0"/>
              <a:t> G A T C A G C T A C A G C 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997599D-2BE6-0046-9EC7-CB70B6E8619A}"/>
              </a:ext>
            </a:extLst>
          </p:cNvPr>
          <p:cNvCxnSpPr>
            <a:cxnSpLocks/>
          </p:cNvCxnSpPr>
          <p:nvPr/>
        </p:nvCxnSpPr>
        <p:spPr>
          <a:xfrm>
            <a:off x="4589045" y="2140083"/>
            <a:ext cx="0" cy="5920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Lightning Bolt 11">
            <a:extLst>
              <a:ext uri="{FF2B5EF4-FFF2-40B4-BE49-F238E27FC236}">
                <a16:creationId xmlns:a16="http://schemas.microsoft.com/office/drawing/2014/main" id="{669EF742-67E1-CB42-9899-FC7EBE44E0AD}"/>
              </a:ext>
            </a:extLst>
          </p:cNvPr>
          <p:cNvSpPr/>
          <p:nvPr/>
        </p:nvSpPr>
        <p:spPr>
          <a:xfrm rot="4984756">
            <a:off x="4781554" y="1775557"/>
            <a:ext cx="228600" cy="317678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21ED57B-BD27-984A-8CF5-5F3D3EC67E41}"/>
              </a:ext>
            </a:extLst>
          </p:cNvPr>
          <p:cNvCxnSpPr/>
          <p:nvPr/>
        </p:nvCxnSpPr>
        <p:spPr>
          <a:xfrm>
            <a:off x="1524000" y="3101462"/>
            <a:ext cx="6096000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D87862B-DF0A-6D47-A919-E080AF6E2114}"/>
              </a:ext>
            </a:extLst>
          </p:cNvPr>
          <p:cNvSpPr txBox="1"/>
          <p:nvPr/>
        </p:nvSpPr>
        <p:spPr>
          <a:xfrm>
            <a:off x="1447800" y="2732130"/>
            <a:ext cx="6282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T T G C A G C A G T C A A A G C T </a:t>
            </a: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/>
              <a:t> G A T C A G C T A C A G C T</a:t>
            </a:r>
          </a:p>
        </p:txBody>
      </p:sp>
      <p:sp>
        <p:nvSpPr>
          <p:cNvPr id="16" name="Lightning Bolt 15">
            <a:extLst>
              <a:ext uri="{FF2B5EF4-FFF2-40B4-BE49-F238E27FC236}">
                <a16:creationId xmlns:a16="http://schemas.microsoft.com/office/drawing/2014/main" id="{C8D72C61-7A24-7748-9F2B-83DB0839AB98}"/>
              </a:ext>
            </a:extLst>
          </p:cNvPr>
          <p:cNvSpPr/>
          <p:nvPr/>
        </p:nvSpPr>
        <p:spPr>
          <a:xfrm rot="4984756">
            <a:off x="2800354" y="2928579"/>
            <a:ext cx="228600" cy="317678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652131-69E4-1D47-A9CC-B7F5F4CB9611}"/>
              </a:ext>
            </a:extLst>
          </p:cNvPr>
          <p:cNvSpPr/>
          <p:nvPr/>
        </p:nvSpPr>
        <p:spPr>
          <a:xfrm>
            <a:off x="2743199" y="4191000"/>
            <a:ext cx="228601" cy="3112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FB1DEDB-4723-B64D-8403-4A47BFEFF5FC}"/>
              </a:ext>
            </a:extLst>
          </p:cNvPr>
          <p:cNvCxnSpPr>
            <a:cxnSpLocks/>
          </p:cNvCxnSpPr>
          <p:nvPr/>
        </p:nvCxnSpPr>
        <p:spPr>
          <a:xfrm>
            <a:off x="4594300" y="3325633"/>
            <a:ext cx="0" cy="5920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Lightning Bolt 17">
            <a:extLst>
              <a:ext uri="{FF2B5EF4-FFF2-40B4-BE49-F238E27FC236}">
                <a16:creationId xmlns:a16="http://schemas.microsoft.com/office/drawing/2014/main" id="{D1563D71-C71D-ED49-828C-0CE30C8D6ECA}"/>
              </a:ext>
            </a:extLst>
          </p:cNvPr>
          <p:cNvSpPr/>
          <p:nvPr/>
        </p:nvSpPr>
        <p:spPr>
          <a:xfrm rot="4984756">
            <a:off x="5968564" y="4116456"/>
            <a:ext cx="228600" cy="317678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F4D20ED-5437-F144-B91E-F8DC20A0B4D2}"/>
              </a:ext>
            </a:extLst>
          </p:cNvPr>
          <p:cNvCxnSpPr>
            <a:cxnSpLocks/>
          </p:cNvCxnSpPr>
          <p:nvPr/>
        </p:nvCxnSpPr>
        <p:spPr>
          <a:xfrm>
            <a:off x="4589045" y="4502213"/>
            <a:ext cx="0" cy="5920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48B2B7E-10C9-F04F-A8C8-A9413BBA7FAA}"/>
              </a:ext>
            </a:extLst>
          </p:cNvPr>
          <p:cNvSpPr txBox="1"/>
          <p:nvPr/>
        </p:nvSpPr>
        <p:spPr>
          <a:xfrm>
            <a:off x="8001000" y="2916796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SNP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3D0FC3-50AF-B947-A76A-6DE1156EF457}"/>
              </a:ext>
            </a:extLst>
          </p:cNvPr>
          <p:cNvSpPr txBox="1"/>
          <p:nvPr/>
        </p:nvSpPr>
        <p:spPr>
          <a:xfrm>
            <a:off x="7777635" y="4116642"/>
            <a:ext cx="994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Deletion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A4B933D-5BF1-454A-AFE6-C6A8EA84A8F1}"/>
              </a:ext>
            </a:extLst>
          </p:cNvPr>
          <p:cNvCxnSpPr>
            <a:cxnSpLocks/>
          </p:cNvCxnSpPr>
          <p:nvPr/>
        </p:nvCxnSpPr>
        <p:spPr>
          <a:xfrm>
            <a:off x="1521382" y="5494126"/>
            <a:ext cx="6256253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0806CF8-D5E0-824D-ABEC-9FBF12F8CB54}"/>
              </a:ext>
            </a:extLst>
          </p:cNvPr>
          <p:cNvSpPr txBox="1"/>
          <p:nvPr/>
        </p:nvSpPr>
        <p:spPr>
          <a:xfrm>
            <a:off x="1445182" y="5124794"/>
            <a:ext cx="6434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T T G C A G    A G T C A A A G C T </a:t>
            </a:r>
            <a:r>
              <a:rPr lang="en-US" dirty="0">
                <a:solidFill>
                  <a:srgbClr val="000000"/>
                </a:solidFill>
              </a:rPr>
              <a:t>T</a:t>
            </a:r>
            <a:r>
              <a:rPr lang="en-US" dirty="0"/>
              <a:t> G A T C A G A C T A C A G C 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F81B8B-ACE5-DD4B-BF8A-7957A7D03A73}"/>
              </a:ext>
            </a:extLst>
          </p:cNvPr>
          <p:cNvSpPr/>
          <p:nvPr/>
        </p:nvSpPr>
        <p:spPr>
          <a:xfrm>
            <a:off x="2740581" y="5398114"/>
            <a:ext cx="228601" cy="3112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56403B-1442-614B-9ECD-86E5A33D6B59}"/>
              </a:ext>
            </a:extLst>
          </p:cNvPr>
          <p:cNvCxnSpPr>
            <a:cxnSpLocks/>
          </p:cNvCxnSpPr>
          <p:nvPr/>
        </p:nvCxnSpPr>
        <p:spPr>
          <a:xfrm>
            <a:off x="6082865" y="5494126"/>
            <a:ext cx="152400" cy="0"/>
          </a:xfrm>
          <a:prstGeom prst="line">
            <a:avLst/>
          </a:prstGeom>
          <a:ln w="698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D9C7E63-3C88-644A-9B8D-BA93DF8ADE75}"/>
              </a:ext>
            </a:extLst>
          </p:cNvPr>
          <p:cNvSpPr txBox="1"/>
          <p:nvPr/>
        </p:nvSpPr>
        <p:spPr>
          <a:xfrm>
            <a:off x="4150884" y="5609950"/>
            <a:ext cx="1046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Insertion</a:t>
            </a:r>
          </a:p>
        </p:txBody>
      </p:sp>
      <p:pic>
        <p:nvPicPr>
          <p:cNvPr id="28" name="Picture 27" descr="Signature-Vertical.eps">
            <a:extLst>
              <a:ext uri="{FF2B5EF4-FFF2-40B4-BE49-F238E27FC236}">
                <a16:creationId xmlns:a16="http://schemas.microsoft.com/office/drawing/2014/main" id="{7B491F88-3DD0-6B4F-9429-14743B6B1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6502"/>
            <a:ext cx="1015550" cy="63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702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1BFEF-411C-3E47-877B-90F5417BA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Genetic 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600E3-B227-8444-852C-DFEE2A6C5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029200"/>
          </a:xfrm>
        </p:spPr>
        <p:txBody>
          <a:bodyPr>
            <a:normAutofit/>
          </a:bodyPr>
          <a:lstStyle/>
          <a:p>
            <a:r>
              <a:rPr lang="en-US" dirty="0"/>
              <a:t>A mutation that doesn’t cause fatal phenotype and gets common in the population is called </a:t>
            </a:r>
            <a:r>
              <a:rPr lang="en-US" b="1" dirty="0"/>
              <a:t>polymorphism </a:t>
            </a:r>
            <a:r>
              <a:rPr lang="en-US" dirty="0"/>
              <a:t>or</a:t>
            </a:r>
            <a:r>
              <a:rPr lang="en-US" b="1" dirty="0"/>
              <a:t> genetic variant</a:t>
            </a:r>
          </a:p>
          <a:p>
            <a:r>
              <a:rPr lang="en-US" dirty="0"/>
              <a:t>At each genetic </a:t>
            </a:r>
            <a:r>
              <a:rPr lang="en-US" b="1" dirty="0"/>
              <a:t>locus </a:t>
            </a:r>
            <a:r>
              <a:rPr lang="en-US" dirty="0"/>
              <a:t>(location in the genome)</a:t>
            </a:r>
            <a:r>
              <a:rPr lang="en-US" b="1" dirty="0"/>
              <a:t> </a:t>
            </a:r>
            <a:r>
              <a:rPr lang="en-US" dirty="0"/>
              <a:t>every individual has two </a:t>
            </a:r>
            <a:r>
              <a:rPr lang="en-US" b="1" dirty="0"/>
              <a:t>alleles (</a:t>
            </a:r>
            <a:r>
              <a:rPr lang="en-US" dirty="0"/>
              <a:t>versions), one from mother and one from father</a:t>
            </a:r>
          </a:p>
          <a:p>
            <a:r>
              <a:rPr lang="en-US" dirty="0"/>
              <a:t>By alleles we usually refer to alternate versions of polymorphism or mutation (can also refer to gene copy)</a:t>
            </a:r>
          </a:p>
          <a:p>
            <a:pPr lvl="1"/>
            <a:r>
              <a:rPr lang="en-US" dirty="0"/>
              <a:t>A/T (SNP, individual has inherited two different alleles)</a:t>
            </a:r>
          </a:p>
          <a:p>
            <a:pPr lvl="1"/>
            <a:r>
              <a:rPr lang="en-US" dirty="0"/>
              <a:t>T/T (SNP, individual has inherited same allele)</a:t>
            </a:r>
          </a:p>
          <a:p>
            <a:pPr lvl="1"/>
            <a:r>
              <a:rPr lang="en-US" dirty="0"/>
              <a:t>-/T (individual has inherited deletion from one of the parent)</a:t>
            </a:r>
          </a:p>
          <a:p>
            <a:pPr lvl="1"/>
            <a:r>
              <a:rPr lang="en-US" dirty="0"/>
              <a:t>ATG/G (individual has inherited insertion from one of the parents)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855615-5A82-1844-B7BB-AD4C26412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537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B293B-8C91-6F4F-9A82-15CC462A5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7993"/>
            <a:ext cx="9144000" cy="838200"/>
          </a:xfrm>
        </p:spPr>
        <p:txBody>
          <a:bodyPr/>
          <a:lstStyle/>
          <a:p>
            <a:r>
              <a:rPr lang="en-US" dirty="0"/>
              <a:t>Monogenic vs Polygenic Disease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BC6589-2D9D-564E-AF23-82FCA69FF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16</a:t>
            </a:fld>
            <a:endParaRPr lang="en-US" dirty="0"/>
          </a:p>
        </p:txBody>
      </p: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1D085151-8991-8041-945B-52926C08D49A}"/>
              </a:ext>
            </a:extLst>
          </p:cNvPr>
          <p:cNvCxnSpPr/>
          <p:nvPr/>
        </p:nvCxnSpPr>
        <p:spPr>
          <a:xfrm flipV="1">
            <a:off x="1774463" y="1496780"/>
            <a:ext cx="762000" cy="670680"/>
          </a:xfrm>
          <a:prstGeom prst="curvedConnector3">
            <a:avLst>
              <a:gd name="adj1" fmla="val 51379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AC060B64-DEB6-574A-ACA2-02CB85100A68}"/>
              </a:ext>
            </a:extLst>
          </p:cNvPr>
          <p:cNvSpPr/>
          <p:nvPr/>
        </p:nvSpPr>
        <p:spPr>
          <a:xfrm rot="926749">
            <a:off x="2146181" y="1710260"/>
            <a:ext cx="45719" cy="3048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3159AF1E-41C6-B642-9E4A-F61237B686B5}"/>
              </a:ext>
            </a:extLst>
          </p:cNvPr>
          <p:cNvCxnSpPr>
            <a:cxnSpLocks/>
          </p:cNvCxnSpPr>
          <p:nvPr/>
        </p:nvCxnSpPr>
        <p:spPr>
          <a:xfrm rot="2724331" flipV="1">
            <a:off x="4830758" y="1439601"/>
            <a:ext cx="762000" cy="670680"/>
          </a:xfrm>
          <a:prstGeom prst="curvedConnector3">
            <a:avLst>
              <a:gd name="adj1" fmla="val 51379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046F75B-5AFC-CA46-8678-0D3F19562483}"/>
              </a:ext>
            </a:extLst>
          </p:cNvPr>
          <p:cNvSpPr/>
          <p:nvPr/>
        </p:nvSpPr>
        <p:spPr>
          <a:xfrm rot="3651080">
            <a:off x="5202476" y="1609997"/>
            <a:ext cx="45719" cy="3048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28CF5000-637C-8747-A575-54F1DED446E3}"/>
              </a:ext>
            </a:extLst>
          </p:cNvPr>
          <p:cNvCxnSpPr>
            <a:cxnSpLocks/>
          </p:cNvCxnSpPr>
          <p:nvPr/>
        </p:nvCxnSpPr>
        <p:spPr>
          <a:xfrm rot="5169210" flipV="1">
            <a:off x="6097979" y="1435822"/>
            <a:ext cx="762000" cy="670680"/>
          </a:xfrm>
          <a:prstGeom prst="curvedConnector3">
            <a:avLst>
              <a:gd name="adj1" fmla="val 51379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F1C00D5-D77C-E644-917B-E861BC11694A}"/>
              </a:ext>
            </a:extLst>
          </p:cNvPr>
          <p:cNvSpPr/>
          <p:nvPr/>
        </p:nvSpPr>
        <p:spPr>
          <a:xfrm rot="6095959">
            <a:off x="6469697" y="1649302"/>
            <a:ext cx="45719" cy="3048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143C87DF-E877-EC46-AB30-988C210406E4}"/>
              </a:ext>
            </a:extLst>
          </p:cNvPr>
          <p:cNvCxnSpPr>
            <a:cxnSpLocks/>
          </p:cNvCxnSpPr>
          <p:nvPr/>
        </p:nvCxnSpPr>
        <p:spPr>
          <a:xfrm rot="3923842" flipV="1">
            <a:off x="5922332" y="1971283"/>
            <a:ext cx="762000" cy="670680"/>
          </a:xfrm>
          <a:prstGeom prst="curvedConnector3">
            <a:avLst>
              <a:gd name="adj1" fmla="val 51379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EA85F388-2779-D44A-B1E0-E3B59D21D2D5}"/>
              </a:ext>
            </a:extLst>
          </p:cNvPr>
          <p:cNvSpPr/>
          <p:nvPr/>
        </p:nvSpPr>
        <p:spPr>
          <a:xfrm rot="4850591">
            <a:off x="6330202" y="2172222"/>
            <a:ext cx="45719" cy="3048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Curved Connector 18">
            <a:extLst>
              <a:ext uri="{FF2B5EF4-FFF2-40B4-BE49-F238E27FC236}">
                <a16:creationId xmlns:a16="http://schemas.microsoft.com/office/drawing/2014/main" id="{70388868-ECDB-0B45-9074-731E0F035464}"/>
              </a:ext>
            </a:extLst>
          </p:cNvPr>
          <p:cNvCxnSpPr>
            <a:cxnSpLocks/>
          </p:cNvCxnSpPr>
          <p:nvPr/>
        </p:nvCxnSpPr>
        <p:spPr>
          <a:xfrm rot="11307796" flipV="1">
            <a:off x="7124598" y="1317156"/>
            <a:ext cx="762000" cy="670680"/>
          </a:xfrm>
          <a:prstGeom prst="curvedConnector3">
            <a:avLst>
              <a:gd name="adj1" fmla="val 51379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DAB7A67-2851-9240-B9ED-C0C7F524F33C}"/>
              </a:ext>
            </a:extLst>
          </p:cNvPr>
          <p:cNvSpPr/>
          <p:nvPr/>
        </p:nvSpPr>
        <p:spPr>
          <a:xfrm rot="12234545">
            <a:off x="7481363" y="1511989"/>
            <a:ext cx="45719" cy="3048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122384-B181-2F44-8E92-86B02229FF17}"/>
              </a:ext>
            </a:extLst>
          </p:cNvPr>
          <p:cNvSpPr/>
          <p:nvPr/>
        </p:nvSpPr>
        <p:spPr>
          <a:xfrm>
            <a:off x="1713159" y="2984195"/>
            <a:ext cx="228600" cy="228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9C94488-400A-4143-B9FE-9061BC7C9095}"/>
              </a:ext>
            </a:extLst>
          </p:cNvPr>
          <p:cNvSpPr/>
          <p:nvPr/>
        </p:nvSpPr>
        <p:spPr>
          <a:xfrm>
            <a:off x="2783901" y="2986166"/>
            <a:ext cx="228600" cy="228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D702677-0301-E449-B1ED-AB3A649A25AF}"/>
              </a:ext>
            </a:extLst>
          </p:cNvPr>
          <p:cNvCxnSpPr>
            <a:cxnSpLocks/>
            <a:stCxn id="22" idx="3"/>
            <a:endCxn id="23" idx="2"/>
          </p:cNvCxnSpPr>
          <p:nvPr/>
        </p:nvCxnSpPr>
        <p:spPr>
          <a:xfrm>
            <a:off x="1941759" y="3098495"/>
            <a:ext cx="842142" cy="19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32FA436-A4E2-9A4F-87BF-0689124C3E33}"/>
              </a:ext>
            </a:extLst>
          </p:cNvPr>
          <p:cNvCxnSpPr>
            <a:cxnSpLocks/>
          </p:cNvCxnSpPr>
          <p:nvPr/>
        </p:nvCxnSpPr>
        <p:spPr>
          <a:xfrm>
            <a:off x="2380566" y="3112290"/>
            <a:ext cx="0" cy="495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F9173BC-E48C-D34F-A4E2-0C1373576FC1}"/>
              </a:ext>
            </a:extLst>
          </p:cNvPr>
          <p:cNvCxnSpPr>
            <a:cxnSpLocks/>
          </p:cNvCxnSpPr>
          <p:nvPr/>
        </p:nvCxnSpPr>
        <p:spPr>
          <a:xfrm>
            <a:off x="1770966" y="3607590"/>
            <a:ext cx="1143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9E86565-374C-544E-B1DB-3B4668A44525}"/>
              </a:ext>
            </a:extLst>
          </p:cNvPr>
          <p:cNvCxnSpPr>
            <a:cxnSpLocks/>
          </p:cNvCxnSpPr>
          <p:nvPr/>
        </p:nvCxnSpPr>
        <p:spPr>
          <a:xfrm>
            <a:off x="1770966" y="3607590"/>
            <a:ext cx="0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7052516-467E-914B-9710-520DE5200ACE}"/>
              </a:ext>
            </a:extLst>
          </p:cNvPr>
          <p:cNvCxnSpPr>
            <a:cxnSpLocks/>
          </p:cNvCxnSpPr>
          <p:nvPr/>
        </p:nvCxnSpPr>
        <p:spPr>
          <a:xfrm>
            <a:off x="2380566" y="3607590"/>
            <a:ext cx="0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0B15205-CCE9-D94C-B4F9-0B979E359E43}"/>
              </a:ext>
            </a:extLst>
          </p:cNvPr>
          <p:cNvCxnSpPr>
            <a:cxnSpLocks/>
          </p:cNvCxnSpPr>
          <p:nvPr/>
        </p:nvCxnSpPr>
        <p:spPr>
          <a:xfrm>
            <a:off x="2913966" y="3607590"/>
            <a:ext cx="0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F8FA9055-3471-634D-9880-3EADB35C3D97}"/>
              </a:ext>
            </a:extLst>
          </p:cNvPr>
          <p:cNvSpPr/>
          <p:nvPr/>
        </p:nvSpPr>
        <p:spPr>
          <a:xfrm>
            <a:off x="1656666" y="3964942"/>
            <a:ext cx="228600" cy="228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D0B6E8B-46F2-F342-ABB2-452283AA8065}"/>
              </a:ext>
            </a:extLst>
          </p:cNvPr>
          <p:cNvSpPr/>
          <p:nvPr/>
        </p:nvSpPr>
        <p:spPr>
          <a:xfrm>
            <a:off x="2266266" y="3963628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4D39748-0423-3F4D-A06C-9BB7AA765C1E}"/>
              </a:ext>
            </a:extLst>
          </p:cNvPr>
          <p:cNvSpPr/>
          <p:nvPr/>
        </p:nvSpPr>
        <p:spPr>
          <a:xfrm>
            <a:off x="2799666" y="3969541"/>
            <a:ext cx="228600" cy="228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Pie 43">
            <a:extLst>
              <a:ext uri="{FF2B5EF4-FFF2-40B4-BE49-F238E27FC236}">
                <a16:creationId xmlns:a16="http://schemas.microsoft.com/office/drawing/2014/main" id="{A01E6536-C841-FE43-9FF7-C519C5ECB162}"/>
              </a:ext>
            </a:extLst>
          </p:cNvPr>
          <p:cNvSpPr/>
          <p:nvPr/>
        </p:nvSpPr>
        <p:spPr>
          <a:xfrm rot="19081283">
            <a:off x="2802421" y="3005801"/>
            <a:ext cx="200755" cy="199183"/>
          </a:xfrm>
          <a:prstGeom prst="pie">
            <a:avLst>
              <a:gd name="adj1" fmla="val 0"/>
              <a:gd name="adj2" fmla="val 1071644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Right Triangle 44">
            <a:extLst>
              <a:ext uri="{FF2B5EF4-FFF2-40B4-BE49-F238E27FC236}">
                <a16:creationId xmlns:a16="http://schemas.microsoft.com/office/drawing/2014/main" id="{B568732E-8A29-2545-AC0A-EE2B01D082A0}"/>
              </a:ext>
            </a:extLst>
          </p:cNvPr>
          <p:cNvSpPr/>
          <p:nvPr/>
        </p:nvSpPr>
        <p:spPr>
          <a:xfrm rot="16200000">
            <a:off x="1717100" y="2996676"/>
            <a:ext cx="228600" cy="203638"/>
          </a:xfrm>
          <a:prstGeom prst="rt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Triangle 45">
            <a:extLst>
              <a:ext uri="{FF2B5EF4-FFF2-40B4-BE49-F238E27FC236}">
                <a16:creationId xmlns:a16="http://schemas.microsoft.com/office/drawing/2014/main" id="{90CEA4C6-53BF-4940-8641-698F5C1D7FDB}"/>
              </a:ext>
            </a:extLst>
          </p:cNvPr>
          <p:cNvSpPr/>
          <p:nvPr/>
        </p:nvSpPr>
        <p:spPr>
          <a:xfrm rot="16200000">
            <a:off x="1669147" y="3976109"/>
            <a:ext cx="228600" cy="203638"/>
          </a:xfrm>
          <a:prstGeom prst="rt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C668BA9-B618-244B-AEDD-97191836AB5A}"/>
              </a:ext>
            </a:extLst>
          </p:cNvPr>
          <p:cNvSpPr/>
          <p:nvPr/>
        </p:nvSpPr>
        <p:spPr>
          <a:xfrm>
            <a:off x="5724388" y="3026006"/>
            <a:ext cx="228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D61A274-B6EF-7F4C-B1F5-88A4CBCFE2C4}"/>
              </a:ext>
            </a:extLst>
          </p:cNvPr>
          <p:cNvSpPr/>
          <p:nvPr/>
        </p:nvSpPr>
        <p:spPr>
          <a:xfrm>
            <a:off x="6795130" y="3027977"/>
            <a:ext cx="228600" cy="228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5FDCA88-AB8B-AA41-9819-3B5B28FF70FF}"/>
              </a:ext>
            </a:extLst>
          </p:cNvPr>
          <p:cNvCxnSpPr>
            <a:cxnSpLocks/>
            <a:stCxn id="48" idx="3"/>
            <a:endCxn id="49" idx="2"/>
          </p:cNvCxnSpPr>
          <p:nvPr/>
        </p:nvCxnSpPr>
        <p:spPr>
          <a:xfrm>
            <a:off x="5952988" y="3140306"/>
            <a:ext cx="842142" cy="19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803D1BE-9D83-7F41-A551-0D862EE6E9C9}"/>
              </a:ext>
            </a:extLst>
          </p:cNvPr>
          <p:cNvCxnSpPr>
            <a:cxnSpLocks/>
          </p:cNvCxnSpPr>
          <p:nvPr/>
        </p:nvCxnSpPr>
        <p:spPr>
          <a:xfrm>
            <a:off x="6391795" y="3154101"/>
            <a:ext cx="0" cy="495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B122796-D618-384A-99D3-9624E94DCE7D}"/>
              </a:ext>
            </a:extLst>
          </p:cNvPr>
          <p:cNvCxnSpPr>
            <a:cxnSpLocks/>
          </p:cNvCxnSpPr>
          <p:nvPr/>
        </p:nvCxnSpPr>
        <p:spPr>
          <a:xfrm>
            <a:off x="5782195" y="3649401"/>
            <a:ext cx="1143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42AD423-155D-A54C-A158-F5958803D004}"/>
              </a:ext>
            </a:extLst>
          </p:cNvPr>
          <p:cNvCxnSpPr>
            <a:cxnSpLocks/>
          </p:cNvCxnSpPr>
          <p:nvPr/>
        </p:nvCxnSpPr>
        <p:spPr>
          <a:xfrm>
            <a:off x="5782195" y="3649401"/>
            <a:ext cx="0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DA05DC3-225A-384E-AC02-BFC1DF2DE3D8}"/>
              </a:ext>
            </a:extLst>
          </p:cNvPr>
          <p:cNvCxnSpPr>
            <a:cxnSpLocks/>
          </p:cNvCxnSpPr>
          <p:nvPr/>
        </p:nvCxnSpPr>
        <p:spPr>
          <a:xfrm>
            <a:off x="6391795" y="3649401"/>
            <a:ext cx="0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59B4A1F-3833-1B4C-BD2A-6F06EA122C05}"/>
              </a:ext>
            </a:extLst>
          </p:cNvPr>
          <p:cNvCxnSpPr>
            <a:cxnSpLocks/>
          </p:cNvCxnSpPr>
          <p:nvPr/>
        </p:nvCxnSpPr>
        <p:spPr>
          <a:xfrm>
            <a:off x="6925195" y="3649401"/>
            <a:ext cx="0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FEA39E73-C4AB-3B4F-B1F6-09D1D85F348E}"/>
              </a:ext>
            </a:extLst>
          </p:cNvPr>
          <p:cNvSpPr/>
          <p:nvPr/>
        </p:nvSpPr>
        <p:spPr>
          <a:xfrm>
            <a:off x="5667895" y="4006753"/>
            <a:ext cx="228600" cy="2286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BD0B897-CF65-7745-8D74-C0BA193C5FCA}"/>
              </a:ext>
            </a:extLst>
          </p:cNvPr>
          <p:cNvSpPr/>
          <p:nvPr/>
        </p:nvSpPr>
        <p:spPr>
          <a:xfrm>
            <a:off x="6277495" y="4005439"/>
            <a:ext cx="228600" cy="228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FF2E6FEB-E837-2947-A13E-B71C223CDA8D}"/>
              </a:ext>
            </a:extLst>
          </p:cNvPr>
          <p:cNvSpPr/>
          <p:nvPr/>
        </p:nvSpPr>
        <p:spPr>
          <a:xfrm>
            <a:off x="6810895" y="4011352"/>
            <a:ext cx="228600" cy="228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22460FA-47E8-294A-B98A-F0D7A245EE2B}"/>
              </a:ext>
            </a:extLst>
          </p:cNvPr>
          <p:cNvSpPr txBox="1"/>
          <p:nvPr/>
        </p:nvSpPr>
        <p:spPr>
          <a:xfrm>
            <a:off x="441315" y="3262805"/>
            <a:ext cx="18838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Mendelian inheritance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B7C34DF-D208-5A48-9D6C-F903433A823F}"/>
              </a:ext>
            </a:extLst>
          </p:cNvPr>
          <p:cNvSpPr txBox="1"/>
          <p:nvPr/>
        </p:nvSpPr>
        <p:spPr>
          <a:xfrm>
            <a:off x="6506095" y="3299813"/>
            <a:ext cx="1726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Complex inheritance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E4354B9-9B60-7F44-982F-555170C10254}"/>
              </a:ext>
            </a:extLst>
          </p:cNvPr>
          <p:cNvSpPr txBox="1"/>
          <p:nvPr/>
        </p:nvSpPr>
        <p:spPr>
          <a:xfrm>
            <a:off x="2186610" y="1683532"/>
            <a:ext cx="724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Gene A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82CE70B-5AC2-A24D-9672-DF7CA5BF9E34}"/>
              </a:ext>
            </a:extLst>
          </p:cNvPr>
          <p:cNvSpPr txBox="1"/>
          <p:nvPr/>
        </p:nvSpPr>
        <p:spPr>
          <a:xfrm>
            <a:off x="4862896" y="1818277"/>
            <a:ext cx="737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Gene B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7B6C600-660C-8247-9D56-42F9E4D1A2DE}"/>
              </a:ext>
            </a:extLst>
          </p:cNvPr>
          <p:cNvSpPr txBox="1"/>
          <p:nvPr/>
        </p:nvSpPr>
        <p:spPr>
          <a:xfrm>
            <a:off x="6343749" y="1496922"/>
            <a:ext cx="732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Gene C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3B90152-9164-BD44-9D06-589E842270EF}"/>
              </a:ext>
            </a:extLst>
          </p:cNvPr>
          <p:cNvSpPr txBox="1"/>
          <p:nvPr/>
        </p:nvSpPr>
        <p:spPr>
          <a:xfrm>
            <a:off x="7467267" y="1544420"/>
            <a:ext cx="744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Gene D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B284C44-F2A1-8445-BAAE-67BF505E2018}"/>
              </a:ext>
            </a:extLst>
          </p:cNvPr>
          <p:cNvSpPr txBox="1"/>
          <p:nvPr/>
        </p:nvSpPr>
        <p:spPr>
          <a:xfrm rot="56619">
            <a:off x="5390943" y="2300094"/>
            <a:ext cx="726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Gene E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992ABBE-11EE-E74F-9BC2-D08441E19803}"/>
              </a:ext>
            </a:extLst>
          </p:cNvPr>
          <p:cNvSpPr txBox="1"/>
          <p:nvPr/>
        </p:nvSpPr>
        <p:spPr>
          <a:xfrm>
            <a:off x="1168646" y="1107833"/>
            <a:ext cx="2465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Single mutation in single gene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A6382F6-D346-534E-AD19-897CB9856F0C}"/>
              </a:ext>
            </a:extLst>
          </p:cNvPr>
          <p:cNvSpPr txBox="1"/>
          <p:nvPr/>
        </p:nvSpPr>
        <p:spPr>
          <a:xfrm>
            <a:off x="4985163" y="1008365"/>
            <a:ext cx="29466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Multiple mutations in multiple genes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775C9D68-F43C-7849-9F1E-65E218A98E5F}"/>
              </a:ext>
            </a:extLst>
          </p:cNvPr>
          <p:cNvSpPr/>
          <p:nvPr/>
        </p:nvSpPr>
        <p:spPr>
          <a:xfrm>
            <a:off x="1878078" y="4759641"/>
            <a:ext cx="45719" cy="3048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A09CB98D-0258-6840-B357-9ADEB7DAA447}"/>
              </a:ext>
            </a:extLst>
          </p:cNvPr>
          <p:cNvSpPr txBox="1"/>
          <p:nvPr/>
        </p:nvSpPr>
        <p:spPr>
          <a:xfrm>
            <a:off x="1206622" y="4451864"/>
            <a:ext cx="12765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Variant impact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F296B65-BD4A-A246-92BF-264B6697C6FC}"/>
              </a:ext>
            </a:extLst>
          </p:cNvPr>
          <p:cNvSpPr txBox="1"/>
          <p:nvPr/>
        </p:nvSpPr>
        <p:spPr>
          <a:xfrm>
            <a:off x="1602033" y="4979190"/>
            <a:ext cx="626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100%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103232D-658E-8E41-A42C-BD1539E67084}"/>
              </a:ext>
            </a:extLst>
          </p:cNvPr>
          <p:cNvSpPr txBox="1"/>
          <p:nvPr/>
        </p:nvSpPr>
        <p:spPr>
          <a:xfrm>
            <a:off x="5542358" y="4488616"/>
            <a:ext cx="12765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Variant impact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1B4106FB-6484-EB42-B06A-A91C764C54F7}"/>
              </a:ext>
            </a:extLst>
          </p:cNvPr>
          <p:cNvSpPr/>
          <p:nvPr/>
        </p:nvSpPr>
        <p:spPr>
          <a:xfrm>
            <a:off x="5731323" y="4803393"/>
            <a:ext cx="45719" cy="3048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FE165684-6F47-F94A-83BC-539E5285306E}"/>
              </a:ext>
            </a:extLst>
          </p:cNvPr>
          <p:cNvSpPr/>
          <p:nvPr/>
        </p:nvSpPr>
        <p:spPr>
          <a:xfrm>
            <a:off x="6073116" y="4808072"/>
            <a:ext cx="45719" cy="3048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2013F04-1EF4-B440-8356-C57313FEEC67}"/>
              </a:ext>
            </a:extLst>
          </p:cNvPr>
          <p:cNvSpPr/>
          <p:nvPr/>
        </p:nvSpPr>
        <p:spPr>
          <a:xfrm>
            <a:off x="6414909" y="4796393"/>
            <a:ext cx="45719" cy="3048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A1CBC0E-3193-394E-85D7-C73E241698AB}"/>
              </a:ext>
            </a:extLst>
          </p:cNvPr>
          <p:cNvSpPr/>
          <p:nvPr/>
        </p:nvSpPr>
        <p:spPr>
          <a:xfrm>
            <a:off x="6733842" y="4794743"/>
            <a:ext cx="45719" cy="3048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17CBABD-13DC-1A4F-95AE-073FB12A3AE8}"/>
              </a:ext>
            </a:extLst>
          </p:cNvPr>
          <p:cNvSpPr txBox="1"/>
          <p:nvPr/>
        </p:nvSpPr>
        <p:spPr>
          <a:xfrm>
            <a:off x="5477725" y="5081055"/>
            <a:ext cx="520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14%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C3D773D-CF83-0847-989F-107C00668B89}"/>
              </a:ext>
            </a:extLst>
          </p:cNvPr>
          <p:cNvSpPr txBox="1"/>
          <p:nvPr/>
        </p:nvSpPr>
        <p:spPr>
          <a:xfrm>
            <a:off x="5894574" y="5077727"/>
            <a:ext cx="420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8%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E7255B40-89F9-2142-A709-2CC4869B9E7E}"/>
              </a:ext>
            </a:extLst>
          </p:cNvPr>
          <p:cNvSpPr txBox="1"/>
          <p:nvPr/>
        </p:nvSpPr>
        <p:spPr>
          <a:xfrm>
            <a:off x="6248329" y="5073253"/>
            <a:ext cx="420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7%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FC136DA-5933-FE4E-8693-B81875DAD413}"/>
              </a:ext>
            </a:extLst>
          </p:cNvPr>
          <p:cNvSpPr txBox="1"/>
          <p:nvPr/>
        </p:nvSpPr>
        <p:spPr>
          <a:xfrm>
            <a:off x="6536136" y="5079510"/>
            <a:ext cx="522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11%</a:t>
            </a:r>
          </a:p>
        </p:txBody>
      </p:sp>
      <p:pic>
        <p:nvPicPr>
          <p:cNvPr id="100" name="Picture 99" descr="Signature-Vertical.eps">
            <a:extLst>
              <a:ext uri="{FF2B5EF4-FFF2-40B4-BE49-F238E27FC236}">
                <a16:creationId xmlns:a16="http://schemas.microsoft.com/office/drawing/2014/main" id="{9957D28E-6720-BA45-B5C0-94266254D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6502"/>
            <a:ext cx="1015550" cy="635498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D8AD9D1E-7ED4-C34B-9B5A-505FDFD8A776}"/>
              </a:ext>
            </a:extLst>
          </p:cNvPr>
          <p:cNvSpPr txBox="1"/>
          <p:nvPr/>
        </p:nvSpPr>
        <p:spPr>
          <a:xfrm>
            <a:off x="830324" y="5729146"/>
            <a:ext cx="3181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Phenotype usually severe and similar between carriers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A6272E9-A887-D641-A225-6AB9ABFECE6A}"/>
              </a:ext>
            </a:extLst>
          </p:cNvPr>
          <p:cNvSpPr txBox="1"/>
          <p:nvPr/>
        </p:nvSpPr>
        <p:spPr>
          <a:xfrm>
            <a:off x="4945171" y="5504402"/>
            <a:ext cx="3181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Phenotype severity depends on the genetic burden, </a:t>
            </a:r>
            <a:r>
              <a:rPr lang="en-US" dirty="0" err="1"/>
              <a:t>ie</a:t>
            </a:r>
            <a:r>
              <a:rPr lang="en-US" dirty="0"/>
              <a:t>. how many contributing variants patient carries</a:t>
            </a:r>
          </a:p>
        </p:txBody>
      </p:sp>
    </p:spTree>
    <p:extLst>
      <p:ext uri="{BB962C8B-B14F-4D97-AF65-F5344CB8AC3E}">
        <p14:creationId xmlns:p14="http://schemas.microsoft.com/office/powerpoint/2010/main" val="2716345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320A2-01C3-4546-A074-C904B644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Disease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A38737-F0A2-BF44-A4FC-A86C651D1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17</a:t>
            </a:fld>
            <a:endParaRPr lang="en-US" dirty="0"/>
          </a:p>
        </p:txBody>
      </p:sp>
      <p:cxnSp>
        <p:nvCxnSpPr>
          <p:cNvPr id="19" name="Curved Connector 18">
            <a:extLst>
              <a:ext uri="{FF2B5EF4-FFF2-40B4-BE49-F238E27FC236}">
                <a16:creationId xmlns:a16="http://schemas.microsoft.com/office/drawing/2014/main" id="{C17D4E22-E25E-6148-9768-05864B93AB25}"/>
              </a:ext>
            </a:extLst>
          </p:cNvPr>
          <p:cNvCxnSpPr>
            <a:cxnSpLocks/>
          </p:cNvCxnSpPr>
          <p:nvPr/>
        </p:nvCxnSpPr>
        <p:spPr>
          <a:xfrm rot="2724331" flipV="1">
            <a:off x="972142" y="1926836"/>
            <a:ext cx="762000" cy="670680"/>
          </a:xfrm>
          <a:prstGeom prst="curvedConnector3">
            <a:avLst>
              <a:gd name="adj1" fmla="val 51379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6AF12B6-E992-9F4A-934F-6E2BCDA807E8}"/>
              </a:ext>
            </a:extLst>
          </p:cNvPr>
          <p:cNvSpPr/>
          <p:nvPr/>
        </p:nvSpPr>
        <p:spPr>
          <a:xfrm rot="3651080">
            <a:off x="1343860" y="2097232"/>
            <a:ext cx="45719" cy="3048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A10FE0A0-2AA1-B046-AAC8-6CF5DCB0C40E}"/>
              </a:ext>
            </a:extLst>
          </p:cNvPr>
          <p:cNvCxnSpPr>
            <a:cxnSpLocks/>
          </p:cNvCxnSpPr>
          <p:nvPr/>
        </p:nvCxnSpPr>
        <p:spPr>
          <a:xfrm rot="5169210" flipV="1">
            <a:off x="2239363" y="1923057"/>
            <a:ext cx="762000" cy="670680"/>
          </a:xfrm>
          <a:prstGeom prst="curvedConnector3">
            <a:avLst>
              <a:gd name="adj1" fmla="val 51379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010A0CD6-81D6-F646-90E4-D24E96A07C56}"/>
              </a:ext>
            </a:extLst>
          </p:cNvPr>
          <p:cNvSpPr/>
          <p:nvPr/>
        </p:nvSpPr>
        <p:spPr>
          <a:xfrm rot="6095959">
            <a:off x="2611081" y="2136537"/>
            <a:ext cx="45719" cy="3048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Curved Connector 22">
            <a:extLst>
              <a:ext uri="{FF2B5EF4-FFF2-40B4-BE49-F238E27FC236}">
                <a16:creationId xmlns:a16="http://schemas.microsoft.com/office/drawing/2014/main" id="{9C049589-59E8-8642-9572-5D6EF4E22898}"/>
              </a:ext>
            </a:extLst>
          </p:cNvPr>
          <p:cNvCxnSpPr>
            <a:cxnSpLocks/>
          </p:cNvCxnSpPr>
          <p:nvPr/>
        </p:nvCxnSpPr>
        <p:spPr>
          <a:xfrm rot="3923842" flipV="1">
            <a:off x="2063716" y="2458518"/>
            <a:ext cx="762000" cy="670680"/>
          </a:xfrm>
          <a:prstGeom prst="curvedConnector3">
            <a:avLst>
              <a:gd name="adj1" fmla="val 51379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6AD8D939-0B3A-BF4C-A587-CB304D413AAA}"/>
              </a:ext>
            </a:extLst>
          </p:cNvPr>
          <p:cNvSpPr/>
          <p:nvPr/>
        </p:nvSpPr>
        <p:spPr>
          <a:xfrm rot="4850591">
            <a:off x="2471586" y="2659457"/>
            <a:ext cx="45719" cy="3048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EB01BECB-1F31-D14A-93FA-BC0377C3E7A8}"/>
              </a:ext>
            </a:extLst>
          </p:cNvPr>
          <p:cNvCxnSpPr>
            <a:cxnSpLocks/>
          </p:cNvCxnSpPr>
          <p:nvPr/>
        </p:nvCxnSpPr>
        <p:spPr>
          <a:xfrm rot="11307796" flipV="1">
            <a:off x="3265982" y="1804391"/>
            <a:ext cx="762000" cy="670680"/>
          </a:xfrm>
          <a:prstGeom prst="curvedConnector3">
            <a:avLst>
              <a:gd name="adj1" fmla="val 51379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0C6B8C47-8271-A54C-AD97-1FA3F25C3166}"/>
              </a:ext>
            </a:extLst>
          </p:cNvPr>
          <p:cNvSpPr/>
          <p:nvPr/>
        </p:nvSpPr>
        <p:spPr>
          <a:xfrm rot="12234545">
            <a:off x="3622747" y="1999224"/>
            <a:ext cx="45719" cy="3048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21B6CE-9096-F443-86DB-2FE85E5709AB}"/>
              </a:ext>
            </a:extLst>
          </p:cNvPr>
          <p:cNvSpPr txBox="1"/>
          <p:nvPr/>
        </p:nvSpPr>
        <p:spPr>
          <a:xfrm>
            <a:off x="1004280" y="2305512"/>
            <a:ext cx="737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Gene B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EE7D5F6-8673-F441-B979-7E1F839A89FD}"/>
              </a:ext>
            </a:extLst>
          </p:cNvPr>
          <p:cNvSpPr txBox="1"/>
          <p:nvPr/>
        </p:nvSpPr>
        <p:spPr>
          <a:xfrm>
            <a:off x="2485133" y="1984157"/>
            <a:ext cx="732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Gene 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4CAEFF9-89C1-9D48-9A34-CF7434116F1E}"/>
              </a:ext>
            </a:extLst>
          </p:cNvPr>
          <p:cNvSpPr txBox="1"/>
          <p:nvPr/>
        </p:nvSpPr>
        <p:spPr>
          <a:xfrm>
            <a:off x="3608651" y="2031655"/>
            <a:ext cx="744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Gene 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DF421F0-8FCD-B84A-B97F-B9A5952AF5AA}"/>
              </a:ext>
            </a:extLst>
          </p:cNvPr>
          <p:cNvSpPr txBox="1"/>
          <p:nvPr/>
        </p:nvSpPr>
        <p:spPr>
          <a:xfrm rot="56619">
            <a:off x="1532327" y="2787329"/>
            <a:ext cx="726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Gene 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9D96D00-D472-2A42-BA4B-CC7A01DF6665}"/>
              </a:ext>
            </a:extLst>
          </p:cNvPr>
          <p:cNvSpPr txBox="1"/>
          <p:nvPr/>
        </p:nvSpPr>
        <p:spPr>
          <a:xfrm>
            <a:off x="1126547" y="1495600"/>
            <a:ext cx="29466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Multiple mutations in multiple genes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23FC8BE-4765-984F-8245-DB2DA4A01031}"/>
              </a:ext>
            </a:extLst>
          </p:cNvPr>
          <p:cNvSpPr/>
          <p:nvPr/>
        </p:nvSpPr>
        <p:spPr>
          <a:xfrm>
            <a:off x="304800" y="1044032"/>
            <a:ext cx="4572000" cy="2590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miley Face 35">
            <a:extLst>
              <a:ext uri="{FF2B5EF4-FFF2-40B4-BE49-F238E27FC236}">
                <a16:creationId xmlns:a16="http://schemas.microsoft.com/office/drawing/2014/main" id="{59ED2602-727E-4F49-ABE7-05AE4C7F66DD}"/>
              </a:ext>
            </a:extLst>
          </p:cNvPr>
          <p:cNvSpPr/>
          <p:nvPr/>
        </p:nvSpPr>
        <p:spPr>
          <a:xfrm>
            <a:off x="4303356" y="1180980"/>
            <a:ext cx="1066800" cy="979668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955FCBE-CC75-7445-A479-9ED23FD33BA2}"/>
              </a:ext>
            </a:extLst>
          </p:cNvPr>
          <p:cNvSpPr txBox="1"/>
          <p:nvPr/>
        </p:nvSpPr>
        <p:spPr>
          <a:xfrm>
            <a:off x="5640009" y="1213936"/>
            <a:ext cx="1407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Risk burden:</a:t>
            </a:r>
          </a:p>
          <a:p>
            <a:pPr algn="ctr"/>
            <a:r>
              <a:rPr lang="en-US" dirty="0"/>
              <a:t>40%</a:t>
            </a:r>
          </a:p>
        </p:txBody>
      </p:sp>
      <p:pic>
        <p:nvPicPr>
          <p:cNvPr id="47" name="Picture 46" descr="Signature-Vertical.eps">
            <a:extLst>
              <a:ext uri="{FF2B5EF4-FFF2-40B4-BE49-F238E27FC236}">
                <a16:creationId xmlns:a16="http://schemas.microsoft.com/office/drawing/2014/main" id="{1CEAB99E-03C6-2240-B1B0-6273BB19C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6502"/>
            <a:ext cx="1015550" cy="63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55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320A2-01C3-4546-A074-C904B644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Disease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A38737-F0A2-BF44-A4FC-A86C651D1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18</a:t>
            </a:fld>
            <a:endParaRPr lang="en-US" dirty="0"/>
          </a:p>
        </p:txBody>
      </p:sp>
      <p:cxnSp>
        <p:nvCxnSpPr>
          <p:cNvPr id="19" name="Curved Connector 18">
            <a:extLst>
              <a:ext uri="{FF2B5EF4-FFF2-40B4-BE49-F238E27FC236}">
                <a16:creationId xmlns:a16="http://schemas.microsoft.com/office/drawing/2014/main" id="{C17D4E22-E25E-6148-9768-05864B93AB25}"/>
              </a:ext>
            </a:extLst>
          </p:cNvPr>
          <p:cNvCxnSpPr>
            <a:cxnSpLocks/>
          </p:cNvCxnSpPr>
          <p:nvPr/>
        </p:nvCxnSpPr>
        <p:spPr>
          <a:xfrm rot="2724331" flipV="1">
            <a:off x="972142" y="1926836"/>
            <a:ext cx="762000" cy="670680"/>
          </a:xfrm>
          <a:prstGeom prst="curvedConnector3">
            <a:avLst>
              <a:gd name="adj1" fmla="val 51379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6AF12B6-E992-9F4A-934F-6E2BCDA807E8}"/>
              </a:ext>
            </a:extLst>
          </p:cNvPr>
          <p:cNvSpPr/>
          <p:nvPr/>
        </p:nvSpPr>
        <p:spPr>
          <a:xfrm rot="3651080">
            <a:off x="1343860" y="2097232"/>
            <a:ext cx="45719" cy="3048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A10FE0A0-2AA1-B046-AAC8-6CF5DCB0C40E}"/>
              </a:ext>
            </a:extLst>
          </p:cNvPr>
          <p:cNvCxnSpPr>
            <a:cxnSpLocks/>
          </p:cNvCxnSpPr>
          <p:nvPr/>
        </p:nvCxnSpPr>
        <p:spPr>
          <a:xfrm rot="5169210" flipV="1">
            <a:off x="2239363" y="1923057"/>
            <a:ext cx="762000" cy="670680"/>
          </a:xfrm>
          <a:prstGeom prst="curvedConnector3">
            <a:avLst>
              <a:gd name="adj1" fmla="val 51379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010A0CD6-81D6-F646-90E4-D24E96A07C56}"/>
              </a:ext>
            </a:extLst>
          </p:cNvPr>
          <p:cNvSpPr/>
          <p:nvPr/>
        </p:nvSpPr>
        <p:spPr>
          <a:xfrm rot="6095959">
            <a:off x="2611081" y="2136537"/>
            <a:ext cx="45719" cy="3048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Curved Connector 22">
            <a:extLst>
              <a:ext uri="{FF2B5EF4-FFF2-40B4-BE49-F238E27FC236}">
                <a16:creationId xmlns:a16="http://schemas.microsoft.com/office/drawing/2014/main" id="{9C049589-59E8-8642-9572-5D6EF4E22898}"/>
              </a:ext>
            </a:extLst>
          </p:cNvPr>
          <p:cNvCxnSpPr>
            <a:cxnSpLocks/>
          </p:cNvCxnSpPr>
          <p:nvPr/>
        </p:nvCxnSpPr>
        <p:spPr>
          <a:xfrm rot="3923842" flipV="1">
            <a:off x="2063716" y="2458518"/>
            <a:ext cx="762000" cy="670680"/>
          </a:xfrm>
          <a:prstGeom prst="curvedConnector3">
            <a:avLst>
              <a:gd name="adj1" fmla="val 51379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6AD8D939-0B3A-BF4C-A587-CB304D413AAA}"/>
              </a:ext>
            </a:extLst>
          </p:cNvPr>
          <p:cNvSpPr/>
          <p:nvPr/>
        </p:nvSpPr>
        <p:spPr>
          <a:xfrm rot="4850591">
            <a:off x="2471586" y="2659457"/>
            <a:ext cx="45719" cy="3048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EB01BECB-1F31-D14A-93FA-BC0377C3E7A8}"/>
              </a:ext>
            </a:extLst>
          </p:cNvPr>
          <p:cNvCxnSpPr>
            <a:cxnSpLocks/>
          </p:cNvCxnSpPr>
          <p:nvPr/>
        </p:nvCxnSpPr>
        <p:spPr>
          <a:xfrm rot="11307796" flipV="1">
            <a:off x="3265982" y="1804391"/>
            <a:ext cx="762000" cy="670680"/>
          </a:xfrm>
          <a:prstGeom prst="curvedConnector3">
            <a:avLst>
              <a:gd name="adj1" fmla="val 51379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0C6B8C47-8271-A54C-AD97-1FA3F25C3166}"/>
              </a:ext>
            </a:extLst>
          </p:cNvPr>
          <p:cNvSpPr/>
          <p:nvPr/>
        </p:nvSpPr>
        <p:spPr>
          <a:xfrm rot="12234545">
            <a:off x="3622747" y="1999224"/>
            <a:ext cx="45719" cy="3048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21B6CE-9096-F443-86DB-2FE85E5709AB}"/>
              </a:ext>
            </a:extLst>
          </p:cNvPr>
          <p:cNvSpPr txBox="1"/>
          <p:nvPr/>
        </p:nvSpPr>
        <p:spPr>
          <a:xfrm>
            <a:off x="1004280" y="2305512"/>
            <a:ext cx="737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Gene B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EE7D5F6-8673-F441-B979-7E1F839A89FD}"/>
              </a:ext>
            </a:extLst>
          </p:cNvPr>
          <p:cNvSpPr txBox="1"/>
          <p:nvPr/>
        </p:nvSpPr>
        <p:spPr>
          <a:xfrm>
            <a:off x="2485133" y="1984157"/>
            <a:ext cx="732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Gene 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4CAEFF9-89C1-9D48-9A34-CF7434116F1E}"/>
              </a:ext>
            </a:extLst>
          </p:cNvPr>
          <p:cNvSpPr txBox="1"/>
          <p:nvPr/>
        </p:nvSpPr>
        <p:spPr>
          <a:xfrm>
            <a:off x="3608651" y="2031655"/>
            <a:ext cx="744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Gene 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DF421F0-8FCD-B84A-B97F-B9A5952AF5AA}"/>
              </a:ext>
            </a:extLst>
          </p:cNvPr>
          <p:cNvSpPr txBox="1"/>
          <p:nvPr/>
        </p:nvSpPr>
        <p:spPr>
          <a:xfrm rot="56619">
            <a:off x="1532327" y="2787329"/>
            <a:ext cx="726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Gene 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9D96D00-D472-2A42-BA4B-CC7A01DF6665}"/>
              </a:ext>
            </a:extLst>
          </p:cNvPr>
          <p:cNvSpPr txBox="1"/>
          <p:nvPr/>
        </p:nvSpPr>
        <p:spPr>
          <a:xfrm>
            <a:off x="1126547" y="1495600"/>
            <a:ext cx="29466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Multiple mutations in multiple genes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23FC8BE-4765-984F-8245-DB2DA4A01031}"/>
              </a:ext>
            </a:extLst>
          </p:cNvPr>
          <p:cNvSpPr/>
          <p:nvPr/>
        </p:nvSpPr>
        <p:spPr>
          <a:xfrm>
            <a:off x="304800" y="1044032"/>
            <a:ext cx="4572000" cy="2590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miley Face 35">
            <a:extLst>
              <a:ext uri="{FF2B5EF4-FFF2-40B4-BE49-F238E27FC236}">
                <a16:creationId xmlns:a16="http://schemas.microsoft.com/office/drawing/2014/main" id="{59ED2602-727E-4F49-ABE7-05AE4C7F66DD}"/>
              </a:ext>
            </a:extLst>
          </p:cNvPr>
          <p:cNvSpPr/>
          <p:nvPr/>
        </p:nvSpPr>
        <p:spPr>
          <a:xfrm>
            <a:off x="4303356" y="1180980"/>
            <a:ext cx="1066800" cy="979668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CF99DCF-15E9-D647-9722-B59E87DD3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078660">
            <a:off x="889390" y="4514216"/>
            <a:ext cx="767627" cy="57276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C8B05AD-FE5C-9749-A963-CA4C29992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616" y="4795345"/>
            <a:ext cx="1136616" cy="12652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DCC41DF-F2AD-D94E-AB7D-8F6031BC1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6067" y="4431740"/>
            <a:ext cx="1302804" cy="69823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6D5F85A-2BEB-CB41-B1B2-1A1BED81E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1579" y="5223759"/>
            <a:ext cx="593315" cy="883523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38AF401F-CA25-3E49-9F39-688077C1474A}"/>
              </a:ext>
            </a:extLst>
          </p:cNvPr>
          <p:cNvSpPr/>
          <p:nvPr/>
        </p:nvSpPr>
        <p:spPr>
          <a:xfrm>
            <a:off x="362542" y="3964130"/>
            <a:ext cx="4572000" cy="2590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74F1940-43D8-E444-B538-D8C2B46E5070}"/>
              </a:ext>
            </a:extLst>
          </p:cNvPr>
          <p:cNvSpPr txBox="1"/>
          <p:nvPr/>
        </p:nvSpPr>
        <p:spPr>
          <a:xfrm>
            <a:off x="1800519" y="4119473"/>
            <a:ext cx="1554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Unhealthy lifestyle</a:t>
            </a:r>
          </a:p>
        </p:txBody>
      </p:sp>
      <p:sp>
        <p:nvSpPr>
          <p:cNvPr id="44" name="Smiley Face 43">
            <a:extLst>
              <a:ext uri="{FF2B5EF4-FFF2-40B4-BE49-F238E27FC236}">
                <a16:creationId xmlns:a16="http://schemas.microsoft.com/office/drawing/2014/main" id="{BF9DFEFC-7BEF-F34F-B264-E540351B04B3}"/>
              </a:ext>
            </a:extLst>
          </p:cNvPr>
          <p:cNvSpPr/>
          <p:nvPr/>
        </p:nvSpPr>
        <p:spPr>
          <a:xfrm>
            <a:off x="4257730" y="5570801"/>
            <a:ext cx="1066800" cy="979668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955FCBE-CC75-7445-A479-9ED23FD33BA2}"/>
              </a:ext>
            </a:extLst>
          </p:cNvPr>
          <p:cNvSpPr txBox="1"/>
          <p:nvPr/>
        </p:nvSpPr>
        <p:spPr>
          <a:xfrm>
            <a:off x="5640009" y="1213936"/>
            <a:ext cx="1407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Risk burden:</a:t>
            </a:r>
          </a:p>
          <a:p>
            <a:pPr algn="ctr"/>
            <a:r>
              <a:rPr lang="en-US" dirty="0"/>
              <a:t>40%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C45393F-AD59-E345-8318-52E378E0426B}"/>
              </a:ext>
            </a:extLst>
          </p:cNvPr>
          <p:cNvSpPr txBox="1"/>
          <p:nvPr/>
        </p:nvSpPr>
        <p:spPr>
          <a:xfrm>
            <a:off x="5651497" y="5737469"/>
            <a:ext cx="1407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Risk burden:</a:t>
            </a:r>
          </a:p>
          <a:p>
            <a:pPr algn="ctr"/>
            <a:r>
              <a:rPr lang="en-US" dirty="0"/>
              <a:t>50%</a:t>
            </a:r>
          </a:p>
        </p:txBody>
      </p:sp>
      <p:pic>
        <p:nvPicPr>
          <p:cNvPr id="34" name="Picture 33" descr="Signature-Vertical.eps">
            <a:extLst>
              <a:ext uri="{FF2B5EF4-FFF2-40B4-BE49-F238E27FC236}">
                <a16:creationId xmlns:a16="http://schemas.microsoft.com/office/drawing/2014/main" id="{FD22FBA4-FB6B-1B4C-B9F0-0BA29CAF13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6502"/>
            <a:ext cx="1015550" cy="63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346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320A2-01C3-4546-A074-C904B644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Disease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A38737-F0A2-BF44-A4FC-A86C651D1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19</a:t>
            </a:fld>
            <a:endParaRPr lang="en-US" dirty="0"/>
          </a:p>
        </p:txBody>
      </p:sp>
      <p:cxnSp>
        <p:nvCxnSpPr>
          <p:cNvPr id="19" name="Curved Connector 18">
            <a:extLst>
              <a:ext uri="{FF2B5EF4-FFF2-40B4-BE49-F238E27FC236}">
                <a16:creationId xmlns:a16="http://schemas.microsoft.com/office/drawing/2014/main" id="{C17D4E22-E25E-6148-9768-05864B93AB25}"/>
              </a:ext>
            </a:extLst>
          </p:cNvPr>
          <p:cNvCxnSpPr>
            <a:cxnSpLocks/>
          </p:cNvCxnSpPr>
          <p:nvPr/>
        </p:nvCxnSpPr>
        <p:spPr>
          <a:xfrm rot="2724331" flipV="1">
            <a:off x="972142" y="1926836"/>
            <a:ext cx="762000" cy="670680"/>
          </a:xfrm>
          <a:prstGeom prst="curvedConnector3">
            <a:avLst>
              <a:gd name="adj1" fmla="val 51379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6AF12B6-E992-9F4A-934F-6E2BCDA807E8}"/>
              </a:ext>
            </a:extLst>
          </p:cNvPr>
          <p:cNvSpPr/>
          <p:nvPr/>
        </p:nvSpPr>
        <p:spPr>
          <a:xfrm rot="3651080">
            <a:off x="1343860" y="2097232"/>
            <a:ext cx="45719" cy="3048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A10FE0A0-2AA1-B046-AAC8-6CF5DCB0C40E}"/>
              </a:ext>
            </a:extLst>
          </p:cNvPr>
          <p:cNvCxnSpPr>
            <a:cxnSpLocks/>
          </p:cNvCxnSpPr>
          <p:nvPr/>
        </p:nvCxnSpPr>
        <p:spPr>
          <a:xfrm rot="5169210" flipV="1">
            <a:off x="2239363" y="1923057"/>
            <a:ext cx="762000" cy="670680"/>
          </a:xfrm>
          <a:prstGeom prst="curvedConnector3">
            <a:avLst>
              <a:gd name="adj1" fmla="val 51379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010A0CD6-81D6-F646-90E4-D24E96A07C56}"/>
              </a:ext>
            </a:extLst>
          </p:cNvPr>
          <p:cNvSpPr/>
          <p:nvPr/>
        </p:nvSpPr>
        <p:spPr>
          <a:xfrm rot="6095959">
            <a:off x="2611081" y="2136537"/>
            <a:ext cx="45719" cy="3048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Curved Connector 22">
            <a:extLst>
              <a:ext uri="{FF2B5EF4-FFF2-40B4-BE49-F238E27FC236}">
                <a16:creationId xmlns:a16="http://schemas.microsoft.com/office/drawing/2014/main" id="{9C049589-59E8-8642-9572-5D6EF4E22898}"/>
              </a:ext>
            </a:extLst>
          </p:cNvPr>
          <p:cNvCxnSpPr>
            <a:cxnSpLocks/>
          </p:cNvCxnSpPr>
          <p:nvPr/>
        </p:nvCxnSpPr>
        <p:spPr>
          <a:xfrm rot="3923842" flipV="1">
            <a:off x="2063716" y="2458518"/>
            <a:ext cx="762000" cy="670680"/>
          </a:xfrm>
          <a:prstGeom prst="curvedConnector3">
            <a:avLst>
              <a:gd name="adj1" fmla="val 51379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6AD8D939-0B3A-BF4C-A587-CB304D413AAA}"/>
              </a:ext>
            </a:extLst>
          </p:cNvPr>
          <p:cNvSpPr/>
          <p:nvPr/>
        </p:nvSpPr>
        <p:spPr>
          <a:xfrm rot="4850591">
            <a:off x="2471586" y="2659457"/>
            <a:ext cx="45719" cy="3048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EB01BECB-1F31-D14A-93FA-BC0377C3E7A8}"/>
              </a:ext>
            </a:extLst>
          </p:cNvPr>
          <p:cNvCxnSpPr>
            <a:cxnSpLocks/>
          </p:cNvCxnSpPr>
          <p:nvPr/>
        </p:nvCxnSpPr>
        <p:spPr>
          <a:xfrm rot="11307796" flipV="1">
            <a:off x="3265982" y="1804391"/>
            <a:ext cx="762000" cy="670680"/>
          </a:xfrm>
          <a:prstGeom prst="curvedConnector3">
            <a:avLst>
              <a:gd name="adj1" fmla="val 51379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0C6B8C47-8271-A54C-AD97-1FA3F25C3166}"/>
              </a:ext>
            </a:extLst>
          </p:cNvPr>
          <p:cNvSpPr/>
          <p:nvPr/>
        </p:nvSpPr>
        <p:spPr>
          <a:xfrm rot="12234545">
            <a:off x="3622747" y="1999224"/>
            <a:ext cx="45719" cy="3048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21B6CE-9096-F443-86DB-2FE85E5709AB}"/>
              </a:ext>
            </a:extLst>
          </p:cNvPr>
          <p:cNvSpPr txBox="1"/>
          <p:nvPr/>
        </p:nvSpPr>
        <p:spPr>
          <a:xfrm>
            <a:off x="1004280" y="2305512"/>
            <a:ext cx="737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Gene B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EE7D5F6-8673-F441-B979-7E1F839A89FD}"/>
              </a:ext>
            </a:extLst>
          </p:cNvPr>
          <p:cNvSpPr txBox="1"/>
          <p:nvPr/>
        </p:nvSpPr>
        <p:spPr>
          <a:xfrm>
            <a:off x="2485133" y="1984157"/>
            <a:ext cx="732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Gene 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4CAEFF9-89C1-9D48-9A34-CF7434116F1E}"/>
              </a:ext>
            </a:extLst>
          </p:cNvPr>
          <p:cNvSpPr txBox="1"/>
          <p:nvPr/>
        </p:nvSpPr>
        <p:spPr>
          <a:xfrm>
            <a:off x="3608651" y="2031655"/>
            <a:ext cx="744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Gene 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DF421F0-8FCD-B84A-B97F-B9A5952AF5AA}"/>
              </a:ext>
            </a:extLst>
          </p:cNvPr>
          <p:cNvSpPr txBox="1"/>
          <p:nvPr/>
        </p:nvSpPr>
        <p:spPr>
          <a:xfrm rot="56619">
            <a:off x="1532327" y="2787329"/>
            <a:ext cx="726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Gene 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9D96D00-D472-2A42-BA4B-CC7A01DF6665}"/>
              </a:ext>
            </a:extLst>
          </p:cNvPr>
          <p:cNvSpPr txBox="1"/>
          <p:nvPr/>
        </p:nvSpPr>
        <p:spPr>
          <a:xfrm>
            <a:off x="1126547" y="1495600"/>
            <a:ext cx="29466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Multiple mutations in multiple genes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23FC8BE-4765-984F-8245-DB2DA4A01031}"/>
              </a:ext>
            </a:extLst>
          </p:cNvPr>
          <p:cNvSpPr/>
          <p:nvPr/>
        </p:nvSpPr>
        <p:spPr>
          <a:xfrm>
            <a:off x="304800" y="1044032"/>
            <a:ext cx="4572000" cy="2590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miley Face 35">
            <a:extLst>
              <a:ext uri="{FF2B5EF4-FFF2-40B4-BE49-F238E27FC236}">
                <a16:creationId xmlns:a16="http://schemas.microsoft.com/office/drawing/2014/main" id="{59ED2602-727E-4F49-ABE7-05AE4C7F66DD}"/>
              </a:ext>
            </a:extLst>
          </p:cNvPr>
          <p:cNvSpPr/>
          <p:nvPr/>
        </p:nvSpPr>
        <p:spPr>
          <a:xfrm>
            <a:off x="4303356" y="1180980"/>
            <a:ext cx="1066800" cy="979668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CF99DCF-15E9-D647-9722-B59E87DD3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078660">
            <a:off x="889390" y="4514216"/>
            <a:ext cx="767627" cy="57276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C8B05AD-FE5C-9749-A963-CA4C29992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616" y="4795345"/>
            <a:ext cx="1136616" cy="12652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DCC41DF-F2AD-D94E-AB7D-8F6031BC1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6067" y="4431740"/>
            <a:ext cx="1302804" cy="69823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6D5F85A-2BEB-CB41-B1B2-1A1BED81E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1579" y="5223759"/>
            <a:ext cx="593315" cy="883523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38AF401F-CA25-3E49-9F39-688077C1474A}"/>
              </a:ext>
            </a:extLst>
          </p:cNvPr>
          <p:cNvSpPr/>
          <p:nvPr/>
        </p:nvSpPr>
        <p:spPr>
          <a:xfrm>
            <a:off x="362542" y="3964130"/>
            <a:ext cx="4572000" cy="2590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74F1940-43D8-E444-B538-D8C2B46E5070}"/>
              </a:ext>
            </a:extLst>
          </p:cNvPr>
          <p:cNvSpPr txBox="1"/>
          <p:nvPr/>
        </p:nvSpPr>
        <p:spPr>
          <a:xfrm>
            <a:off x="1800519" y="4119473"/>
            <a:ext cx="1554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Unhealthy lifestyle</a:t>
            </a:r>
          </a:p>
        </p:txBody>
      </p:sp>
      <p:sp>
        <p:nvSpPr>
          <p:cNvPr id="44" name="Smiley Face 43">
            <a:extLst>
              <a:ext uri="{FF2B5EF4-FFF2-40B4-BE49-F238E27FC236}">
                <a16:creationId xmlns:a16="http://schemas.microsoft.com/office/drawing/2014/main" id="{BF9DFEFC-7BEF-F34F-B264-E540351B04B3}"/>
              </a:ext>
            </a:extLst>
          </p:cNvPr>
          <p:cNvSpPr/>
          <p:nvPr/>
        </p:nvSpPr>
        <p:spPr>
          <a:xfrm>
            <a:off x="4257730" y="5570801"/>
            <a:ext cx="1066800" cy="979668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955FCBE-CC75-7445-A479-9ED23FD33BA2}"/>
              </a:ext>
            </a:extLst>
          </p:cNvPr>
          <p:cNvSpPr txBox="1"/>
          <p:nvPr/>
        </p:nvSpPr>
        <p:spPr>
          <a:xfrm>
            <a:off x="5640009" y="1213936"/>
            <a:ext cx="1407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Risk burden:</a:t>
            </a:r>
          </a:p>
          <a:p>
            <a:pPr algn="ctr"/>
            <a:r>
              <a:rPr lang="en-US" dirty="0"/>
              <a:t>40%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C45393F-AD59-E345-8318-52E378E0426B}"/>
              </a:ext>
            </a:extLst>
          </p:cNvPr>
          <p:cNvSpPr txBox="1"/>
          <p:nvPr/>
        </p:nvSpPr>
        <p:spPr>
          <a:xfrm>
            <a:off x="5651497" y="5737469"/>
            <a:ext cx="1407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Risk burden:</a:t>
            </a:r>
          </a:p>
          <a:p>
            <a:pPr algn="ctr"/>
            <a:r>
              <a:rPr lang="en-US" dirty="0"/>
              <a:t>50%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3AFBA31F-04DF-AB41-B171-EEEE58495893}"/>
              </a:ext>
            </a:extLst>
          </p:cNvPr>
          <p:cNvSpPr/>
          <p:nvPr/>
        </p:nvSpPr>
        <p:spPr>
          <a:xfrm rot="3213874">
            <a:off x="6207831" y="2186628"/>
            <a:ext cx="1566973" cy="767965"/>
          </a:xfrm>
          <a:prstGeom prst="rightArrow">
            <a:avLst>
              <a:gd name="adj1" fmla="val 20498"/>
              <a:gd name="adj2" fmla="val 518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36348FA6-B938-5144-8583-1521DB1E99CC}"/>
              </a:ext>
            </a:extLst>
          </p:cNvPr>
          <p:cNvSpPr/>
          <p:nvPr/>
        </p:nvSpPr>
        <p:spPr>
          <a:xfrm rot="17958187">
            <a:off x="6191225" y="4632426"/>
            <a:ext cx="1532270" cy="767965"/>
          </a:xfrm>
          <a:prstGeom prst="rightArrow">
            <a:avLst>
              <a:gd name="adj1" fmla="val 20498"/>
              <a:gd name="adj2" fmla="val 518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miley Face 34">
            <a:extLst>
              <a:ext uri="{FF2B5EF4-FFF2-40B4-BE49-F238E27FC236}">
                <a16:creationId xmlns:a16="http://schemas.microsoft.com/office/drawing/2014/main" id="{5DA1AD7A-0DF9-A243-89A7-A3C9CFA1423F}"/>
              </a:ext>
            </a:extLst>
          </p:cNvPr>
          <p:cNvSpPr/>
          <p:nvPr/>
        </p:nvSpPr>
        <p:spPr>
          <a:xfrm>
            <a:off x="7199007" y="3299631"/>
            <a:ext cx="1066800" cy="979668"/>
          </a:xfrm>
          <a:prstGeom prst="smileyFace">
            <a:avLst>
              <a:gd name="adj" fmla="val -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92F54B-F435-844D-93FD-E44798A2607C}"/>
              </a:ext>
            </a:extLst>
          </p:cNvPr>
          <p:cNvSpPr txBox="1"/>
          <p:nvPr/>
        </p:nvSpPr>
        <p:spPr>
          <a:xfrm>
            <a:off x="7575263" y="2773680"/>
            <a:ext cx="1407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Risk burden:</a:t>
            </a:r>
          </a:p>
          <a:p>
            <a:pPr algn="ctr"/>
            <a:r>
              <a:rPr lang="en-US" dirty="0"/>
              <a:t>90%</a:t>
            </a:r>
          </a:p>
        </p:txBody>
      </p:sp>
      <p:pic>
        <p:nvPicPr>
          <p:cNvPr id="47" name="Picture 46" descr="Signature-Vertical.eps">
            <a:extLst>
              <a:ext uri="{FF2B5EF4-FFF2-40B4-BE49-F238E27FC236}">
                <a16:creationId xmlns:a16="http://schemas.microsoft.com/office/drawing/2014/main" id="{F4B0527A-F1FF-4049-B119-768C794EAF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6502"/>
            <a:ext cx="1015550" cy="63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893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2629-0C1C-5645-8F57-33590A036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9F15A-E6A3-8642-A6E8-E15ED838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Background for complex diseases</a:t>
            </a:r>
          </a:p>
          <a:p>
            <a:endParaRPr lang="en-US" dirty="0"/>
          </a:p>
          <a:p>
            <a:r>
              <a:rPr lang="en-US" dirty="0"/>
              <a:t>Genome-wide association analyses</a:t>
            </a:r>
          </a:p>
          <a:p>
            <a:endParaRPr lang="en-US" dirty="0"/>
          </a:p>
          <a:p>
            <a:r>
              <a:rPr lang="en-US" dirty="0"/>
              <a:t>Coronary heart disease prediction</a:t>
            </a:r>
          </a:p>
          <a:p>
            <a:endParaRPr lang="en-US" dirty="0"/>
          </a:p>
          <a:p>
            <a:r>
              <a:rPr lang="en-US" dirty="0"/>
              <a:t>Challenges in genetic prediction</a:t>
            </a:r>
          </a:p>
          <a:p>
            <a:endParaRPr lang="en-US" dirty="0"/>
          </a:p>
          <a:p>
            <a:r>
              <a:rPr lang="en-US" dirty="0"/>
              <a:t>Where to go from here?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70075-A2BA-4D40-8F0E-0C422883C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4" descr="Signature-Vertical.eps">
            <a:extLst>
              <a:ext uri="{FF2B5EF4-FFF2-40B4-BE49-F238E27FC236}">
                <a16:creationId xmlns:a16="http://schemas.microsoft.com/office/drawing/2014/main" id="{BE82BDC6-BC67-E14F-ABE3-9360492CF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6502"/>
            <a:ext cx="1015550" cy="63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79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9CC05-1902-084D-A8DD-8C75B4B81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Well-known Examples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6CD780-A71C-2047-9F22-8145AE164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F01FDD-BE6F-1E48-8740-FA14132F0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967" y="1505536"/>
            <a:ext cx="1422400" cy="1422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3CB518-109E-D044-8BC7-96FE169D9E7F}"/>
              </a:ext>
            </a:extLst>
          </p:cNvPr>
          <p:cNvSpPr txBox="1"/>
          <p:nvPr/>
        </p:nvSpPr>
        <p:spPr>
          <a:xfrm>
            <a:off x="2551898" y="1847404"/>
            <a:ext cx="1649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Heart diseases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B41A7C-0B7A-1A49-8698-117CB2423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481451"/>
            <a:ext cx="1371600" cy="1473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784D63-C88D-3842-9ACC-1E327FDCA74E}"/>
              </a:ext>
            </a:extLst>
          </p:cNvPr>
          <p:cNvSpPr txBox="1"/>
          <p:nvPr/>
        </p:nvSpPr>
        <p:spPr>
          <a:xfrm>
            <a:off x="5029200" y="2348468"/>
            <a:ext cx="1708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Type 2 diabetes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8494FC-672E-8F45-B996-382AF6200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5186251"/>
            <a:ext cx="1905000" cy="1054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E08CD2-6C9A-6F40-A4A4-3E6EBD6C9525}"/>
              </a:ext>
            </a:extLst>
          </p:cNvPr>
          <p:cNvSpPr txBox="1"/>
          <p:nvPr/>
        </p:nvSpPr>
        <p:spPr>
          <a:xfrm>
            <a:off x="2209800" y="5581039"/>
            <a:ext cx="976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Cancers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74C73B-AA65-9048-B358-8446E09B6A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3381" y="4140201"/>
            <a:ext cx="1384300" cy="1460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1C45F0-4FE8-0F4B-ADD5-C14911683E52}"/>
              </a:ext>
            </a:extLst>
          </p:cNvPr>
          <p:cNvSpPr txBox="1"/>
          <p:nvPr/>
        </p:nvSpPr>
        <p:spPr>
          <a:xfrm>
            <a:off x="6737681" y="4221754"/>
            <a:ext cx="24063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Crohn’s </a:t>
            </a:r>
            <a:r>
              <a:rPr lang="en-US" dirty="0"/>
              <a:t>disease &amp;</a:t>
            </a:r>
          </a:p>
          <a:p>
            <a:r>
              <a:rPr lang="en-US" dirty="0"/>
              <a:t>Inflammatory bowel disease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68AEEB-7A4C-E74B-9107-DAB6D2CE09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7206" y="3140861"/>
            <a:ext cx="1447800" cy="1397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94F519-8986-8A45-AF1B-9AE8A5A23999}"/>
              </a:ext>
            </a:extLst>
          </p:cNvPr>
          <p:cNvSpPr txBox="1"/>
          <p:nvPr/>
        </p:nvSpPr>
        <p:spPr>
          <a:xfrm>
            <a:off x="3669752" y="3429000"/>
            <a:ext cx="2117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Alzheimer’s disease</a:t>
            </a:r>
          </a:p>
          <a:p>
            <a:r>
              <a:rPr lang="en-US" dirty="0"/>
              <a:t>Dementia</a:t>
            </a:r>
          </a:p>
        </p:txBody>
      </p:sp>
      <p:pic>
        <p:nvPicPr>
          <p:cNvPr id="15" name="Picture 14" descr="Signature-Vertical.eps">
            <a:extLst>
              <a:ext uri="{FF2B5EF4-FFF2-40B4-BE49-F238E27FC236}">
                <a16:creationId xmlns:a16="http://schemas.microsoft.com/office/drawing/2014/main" id="{03A54EA8-2299-A84B-AF60-235D6F7A5A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6502"/>
            <a:ext cx="1015550" cy="63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832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50F41-46BE-0B4C-8DD3-BF8386F8E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Study Complex Diseases?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9C741-D273-1E42-88D0-EFD2FEFA87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impact on population health</a:t>
            </a:r>
          </a:p>
          <a:p>
            <a:pPr lvl="1"/>
            <a:r>
              <a:rPr lang="en-US" dirty="0"/>
              <a:t>#1 killer in the world = cardiovascular diseases</a:t>
            </a:r>
          </a:p>
          <a:p>
            <a:pPr lvl="1"/>
            <a:r>
              <a:rPr lang="en-US" dirty="0"/>
              <a:t>#2 killer in the world = cancers</a:t>
            </a:r>
          </a:p>
          <a:p>
            <a:r>
              <a:rPr lang="en-US" dirty="0"/>
              <a:t>Most impact on health care costs</a:t>
            </a:r>
          </a:p>
          <a:p>
            <a:pPr lvl="1"/>
            <a:r>
              <a:rPr lang="en-US" dirty="0"/>
              <a:t>Effective prevention would save billions of dollars</a:t>
            </a:r>
          </a:p>
          <a:p>
            <a:r>
              <a:rPr lang="en-US" dirty="0"/>
              <a:t>General knowledge of the risk factors still scarce</a:t>
            </a:r>
          </a:p>
          <a:p>
            <a:pPr lvl="1"/>
            <a:r>
              <a:rPr lang="en-US" dirty="0"/>
              <a:t>Prediction being dependent on the available information is still fairly inaccurate</a:t>
            </a:r>
          </a:p>
          <a:p>
            <a:r>
              <a:rPr lang="en-US" dirty="0"/>
              <a:t>Complex diseases are hard to study!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42991-796E-D545-8F41-36073295B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21</a:t>
            </a:fld>
            <a:endParaRPr lang="en-US" dirty="0"/>
          </a:p>
        </p:txBody>
      </p:sp>
      <p:pic>
        <p:nvPicPr>
          <p:cNvPr id="5" name="Picture 4" descr="Signature-Vertical.eps">
            <a:extLst>
              <a:ext uri="{FF2B5EF4-FFF2-40B4-BE49-F238E27FC236}">
                <a16:creationId xmlns:a16="http://schemas.microsoft.com/office/drawing/2014/main" id="{21676F13-E5BE-4649-B5E4-944F288D8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6502"/>
            <a:ext cx="1015550" cy="63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21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2629-0C1C-5645-8F57-33590A036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9F15A-E6A3-8642-A6E8-E15ED838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Background for complex diseases</a:t>
            </a:r>
          </a:p>
          <a:p>
            <a:endParaRPr lang="en-US" dirty="0"/>
          </a:p>
          <a:p>
            <a:r>
              <a:rPr lang="en-US" dirty="0"/>
              <a:t>Genome-wide association analyses</a:t>
            </a:r>
          </a:p>
          <a:p>
            <a:endParaRPr lang="en-US" dirty="0"/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Coronary heart disease prediction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Challenges in genetic prediction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Where to go from here?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70075-A2BA-4D40-8F0E-0C422883C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22</a:t>
            </a:fld>
            <a:endParaRPr lang="en-US" dirty="0"/>
          </a:p>
        </p:txBody>
      </p:sp>
      <p:pic>
        <p:nvPicPr>
          <p:cNvPr id="5" name="Picture 4" descr="Signature-Vertical.eps">
            <a:extLst>
              <a:ext uri="{FF2B5EF4-FFF2-40B4-BE49-F238E27FC236}">
                <a16:creationId xmlns:a16="http://schemas.microsoft.com/office/drawing/2014/main" id="{EE6E13F0-DAAD-C449-BA6B-B80DBD548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6502"/>
            <a:ext cx="1015550" cy="63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42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FBCB4-BB60-5F40-862B-E671608DD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Genome-wide Association Study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CBF7B-4B40-924F-B5B1-DCDA07918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0292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Thousands (or millions) of genetic variants measured in thousands of samples</a:t>
            </a:r>
          </a:p>
          <a:p>
            <a:pPr lvl="1"/>
            <a:r>
              <a:rPr lang="en-US" dirty="0"/>
              <a:t>Data matrix with thousands or rows and thousands/millions columns</a:t>
            </a:r>
          </a:p>
          <a:p>
            <a:pPr marL="457200" lvl="1" indent="0">
              <a:buNone/>
            </a:pPr>
            <a:r>
              <a:rPr lang="en-US" dirty="0"/>
              <a:t>-&gt; Seriously big data!!</a:t>
            </a:r>
          </a:p>
          <a:p>
            <a:r>
              <a:rPr lang="en-US" dirty="0"/>
              <a:t>Linear or logistic regression model applied for every variant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As a result we have summary statistics for thousands/millions of statistical tests</a:t>
            </a:r>
          </a:p>
          <a:p>
            <a:r>
              <a:rPr lang="en-US" dirty="0"/>
              <a:t>Large sample sizes needed for adequate power because of multiple testing penalty </a:t>
            </a:r>
          </a:p>
          <a:p>
            <a:pPr lvl="1"/>
            <a:r>
              <a:rPr lang="en-US" dirty="0"/>
              <a:t>currently used significance threshold is 5e-8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5FC4F0-AA68-0141-8496-92F1FE65D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23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69EB528-40DB-9143-B3CC-EC40FC8410FF}"/>
                  </a:ext>
                </a:extLst>
              </p:cNvPr>
              <p:cNvSpPr txBox="1"/>
              <p:nvPr/>
            </p:nvSpPr>
            <p:spPr>
              <a:xfrm>
                <a:off x="304800" y="3316664"/>
                <a:ext cx="833330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𝐷𝑖𝑠𝑒𝑎𝑠𝑒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𝑜𝑟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𝑡𝑟𝑎𝑖𝑡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~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𝑀𝑢𝑡𝑎𝑡𝑖𝑜𝑛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𝐴𝑔𝑒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𝑆𝑒𝑥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𝑜𝑡h𝑒𝑟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𝑐𝑜𝑣𝑎𝑟𝑖𝑎𝑡𝑒𝑠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69EB528-40DB-9143-B3CC-EC40FC8410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3316664"/>
                <a:ext cx="8333307" cy="369332"/>
              </a:xfrm>
              <a:prstGeom prst="rect">
                <a:avLst/>
              </a:prstGeom>
              <a:blipFill>
                <a:blip r:embed="rId2"/>
                <a:stretch>
                  <a:fillRect l="-610" t="-3333" r="-305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Signature-Vertical.eps">
            <a:extLst>
              <a:ext uri="{FF2B5EF4-FFF2-40B4-BE49-F238E27FC236}">
                <a16:creationId xmlns:a16="http://schemas.microsoft.com/office/drawing/2014/main" id="{91CE28B7-2393-424E-B845-DDADFB7A74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6502"/>
            <a:ext cx="1015550" cy="63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654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4FE289-3244-5D4D-99DD-AD8D94CA6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24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8F4282-2FC2-1F43-9F84-8F856ACA61F2}"/>
              </a:ext>
            </a:extLst>
          </p:cNvPr>
          <p:cNvSpPr txBox="1"/>
          <p:nvPr/>
        </p:nvSpPr>
        <p:spPr>
          <a:xfrm>
            <a:off x="494270" y="2286000"/>
            <a:ext cx="7827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How to achieve sample sizes of hundreds of thousands needed for genome-wide association analysis with adequate power?</a:t>
            </a:r>
          </a:p>
        </p:txBody>
      </p:sp>
      <p:pic>
        <p:nvPicPr>
          <p:cNvPr id="6" name="Picture 5" descr="Signature-Vertical.eps">
            <a:extLst>
              <a:ext uri="{FF2B5EF4-FFF2-40B4-BE49-F238E27FC236}">
                <a16:creationId xmlns:a16="http://schemas.microsoft.com/office/drawing/2014/main" id="{9236D656-96C1-AE4C-9A03-F0A8D93D2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6502"/>
            <a:ext cx="1015550" cy="63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941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4FE289-3244-5D4D-99DD-AD8D94CA6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25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8F4282-2FC2-1F43-9F84-8F856ACA61F2}"/>
              </a:ext>
            </a:extLst>
          </p:cNvPr>
          <p:cNvSpPr txBox="1"/>
          <p:nvPr/>
        </p:nvSpPr>
        <p:spPr>
          <a:xfrm>
            <a:off x="494270" y="2286000"/>
            <a:ext cx="7827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How to achieve sample sizes of hundreds of thousands needed for genome-wide association analysis with adequate power?</a:t>
            </a:r>
          </a:p>
          <a:p>
            <a:endParaRPr lang="en-US" sz="2800" dirty="0"/>
          </a:p>
          <a:p>
            <a:r>
              <a:rPr lang="en-US" sz="2800" dirty="0"/>
              <a:t>Two commonly used methods: Meta-analysis or Biobank sample collection</a:t>
            </a:r>
          </a:p>
        </p:txBody>
      </p:sp>
      <p:pic>
        <p:nvPicPr>
          <p:cNvPr id="6" name="Picture 5" descr="Signature-Vertical.eps">
            <a:extLst>
              <a:ext uri="{FF2B5EF4-FFF2-40B4-BE49-F238E27FC236}">
                <a16:creationId xmlns:a16="http://schemas.microsoft.com/office/drawing/2014/main" id="{C6C714E5-E7BE-D846-8BF9-8CE952524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6502"/>
            <a:ext cx="1015550" cy="63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254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2986F-A4E9-5F4B-931A-76FC54E92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Consortia Revolution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E8A51-385C-9B4D-BDD5-E80F540FA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26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034BB76-B6CE-E64D-889F-3F9C78E0D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Small studies join forces to increase sample size -&gt; Consortium</a:t>
            </a:r>
          </a:p>
          <a:p>
            <a:pPr lvl="1"/>
            <a:r>
              <a:rPr lang="en-US" dirty="0"/>
              <a:t>First ones were founded ~15 years ago</a:t>
            </a:r>
          </a:p>
          <a:p>
            <a:r>
              <a:rPr lang="en-US" dirty="0"/>
              <a:t>There is a Consortium for almost every major disease available</a:t>
            </a:r>
          </a:p>
          <a:p>
            <a:r>
              <a:rPr lang="en-US" dirty="0"/>
              <a:t>Some of the biggest Consortia today: </a:t>
            </a:r>
          </a:p>
          <a:p>
            <a:pPr lvl="2"/>
            <a:r>
              <a:rPr lang="en-US" dirty="0"/>
              <a:t>Global Lipids Genetics Consortium (blood lipids)</a:t>
            </a:r>
          </a:p>
          <a:p>
            <a:pPr lvl="3"/>
            <a:r>
              <a:rPr lang="en-US" dirty="0"/>
              <a:t>Currently 1.2 million samples </a:t>
            </a:r>
          </a:p>
          <a:p>
            <a:pPr lvl="2"/>
            <a:r>
              <a:rPr lang="en-US" dirty="0"/>
              <a:t>CardioGramC4D (Coronary artery disease)</a:t>
            </a:r>
          </a:p>
          <a:p>
            <a:pPr lvl="3"/>
            <a:r>
              <a:rPr lang="en-US" dirty="0"/>
              <a:t>Currently over 1 million samples</a:t>
            </a:r>
          </a:p>
          <a:p>
            <a:pPr lvl="2"/>
            <a:r>
              <a:rPr lang="en-US" dirty="0"/>
              <a:t>GIANT (Anthropometric traits)</a:t>
            </a:r>
          </a:p>
          <a:p>
            <a:pPr lvl="3"/>
            <a:r>
              <a:rPr lang="en-US" dirty="0"/>
              <a:t>Currently over 1 million samples</a:t>
            </a:r>
          </a:p>
          <a:p>
            <a:pPr marL="914400" lvl="2" indent="0">
              <a:buNone/>
            </a:pPr>
            <a:endParaRPr lang="en-US" dirty="0"/>
          </a:p>
          <a:p>
            <a:pPr marL="514350" lvl="1" indent="0">
              <a:buNone/>
            </a:pPr>
            <a:r>
              <a:rPr lang="en-US" dirty="0"/>
              <a:t>All of the above consortiums have over 30 million genetic mutations analyzed in their latest effort!!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pic>
        <p:nvPicPr>
          <p:cNvPr id="6" name="Picture 5" descr="Signature-Vertical.eps">
            <a:extLst>
              <a:ext uri="{FF2B5EF4-FFF2-40B4-BE49-F238E27FC236}">
                <a16:creationId xmlns:a16="http://schemas.microsoft.com/office/drawing/2014/main" id="{0ED0BA7C-7AB6-FA46-8E5F-0C713E12C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6502"/>
            <a:ext cx="1015550" cy="63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3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C4404-84E0-3C4E-B571-05EF32645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Meta-analysis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78DDDA-370F-4F42-A3C6-29E5DF4684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2400" y="1143000"/>
                <a:ext cx="8839200" cy="518160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Combines summary statistics for multiple separate datasets</a:t>
                </a:r>
              </a:p>
              <a:p>
                <a:r>
                  <a:rPr lang="en-US" dirty="0"/>
                  <a:t>Analysis must have been performed using same trait/disease with same analysis method</a:t>
                </a:r>
              </a:p>
              <a:p>
                <a:r>
                  <a:rPr lang="en-US" dirty="0"/>
                  <a:t>Usually done using inverse variance weighted fixed effects meta-analysis</a:t>
                </a:r>
              </a:p>
              <a:p>
                <a:r>
                  <a:rPr lang="en-US" dirty="0"/>
                  <a:t>For every variant separately: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𝑚𝑒𝑡𝑎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and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𝑚𝑒𝑡𝑎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den>
                          </m:f>
                        </m:e>
                      </m:ra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where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is the effect estimate in dataset </a:t>
                </a:r>
                <a:r>
                  <a:rPr lang="en-US" i="1" dirty="0" err="1"/>
                  <a:t>i</a:t>
                </a:r>
                <a:r>
                  <a:rPr lang="en-US" dirty="0"/>
                  <a:t>, </a:t>
                </a:r>
              </a:p>
              <a:p>
                <a:pPr marL="0" indent="0">
                  <a:buNone/>
                </a:pPr>
                <a:r>
                  <a:rPr lang="en-U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standard error of the effect estimate in dataset </a:t>
                </a:r>
                <a:r>
                  <a:rPr lang="en-US" i="1" dirty="0" err="1"/>
                  <a:t>i</a:t>
                </a:r>
                <a:r>
                  <a:rPr lang="en-US" dirty="0"/>
                  <a:t> 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78DDDA-370F-4F42-A3C6-29E5DF4684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143000"/>
                <a:ext cx="8839200" cy="5181600"/>
              </a:xfrm>
              <a:blipFill>
                <a:blip r:embed="rId2"/>
                <a:stretch>
                  <a:fillRect l="-1149" t="-978" r="-287" b="-24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E7BE4-79AC-9E4F-8B41-3E17A1625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27</a:t>
            </a:fld>
            <a:endParaRPr lang="en-US" dirty="0"/>
          </a:p>
        </p:txBody>
      </p:sp>
      <p:pic>
        <p:nvPicPr>
          <p:cNvPr id="5" name="Picture 4" descr="Signature-Vertical.eps">
            <a:extLst>
              <a:ext uri="{FF2B5EF4-FFF2-40B4-BE49-F238E27FC236}">
                <a16:creationId xmlns:a16="http://schemas.microsoft.com/office/drawing/2014/main" id="{16CB041A-8466-9846-966F-8C6C992FA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6502"/>
            <a:ext cx="1015550" cy="63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510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00605-1E9A-7341-B977-B448B9A16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7993"/>
            <a:ext cx="8839200" cy="838200"/>
          </a:xfrm>
        </p:spPr>
        <p:txBody>
          <a:bodyPr>
            <a:normAutofit/>
          </a:bodyPr>
          <a:lstStyle/>
          <a:p>
            <a:r>
              <a:rPr lang="en-US" sz="2800" dirty="0"/>
              <a:t>Example: Blood lipids (8,800 samples, 18 loci)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F5CA81-AC8C-6442-82AB-97763E56E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28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D0D4E7-1943-144C-AEB0-02E40F083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4375"/>
            <a:ext cx="9144000" cy="4989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CC32E6-3C8D-7B42-B3CB-8F7719D6CE2C}"/>
              </a:ext>
            </a:extLst>
          </p:cNvPr>
          <p:cNvSpPr txBox="1"/>
          <p:nvPr/>
        </p:nvSpPr>
        <p:spPr>
          <a:xfrm>
            <a:off x="762000" y="6324600"/>
            <a:ext cx="3408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Global lipids genetics consortium</a:t>
            </a:r>
          </a:p>
        </p:txBody>
      </p:sp>
      <p:pic>
        <p:nvPicPr>
          <p:cNvPr id="7" name="Picture 6" descr="Signature-Vertical.eps">
            <a:extLst>
              <a:ext uri="{FF2B5EF4-FFF2-40B4-BE49-F238E27FC236}">
                <a16:creationId xmlns:a16="http://schemas.microsoft.com/office/drawing/2014/main" id="{67E8281B-C516-674A-B5D2-59E18BD3B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6502"/>
            <a:ext cx="1015550" cy="63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456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580BC-CFA0-8049-8A8F-B0935AF9A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Example: Blood lipids (100k samples, 95 loci)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0CEB6D-59B7-484F-9777-1EFDB05CE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29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7354D4-C6A3-FA41-8956-6A3D7BC46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91" y="1828800"/>
            <a:ext cx="9164782" cy="3200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67A6DF-D38B-E54F-91C2-D61A283B1893}"/>
              </a:ext>
            </a:extLst>
          </p:cNvPr>
          <p:cNvSpPr txBox="1"/>
          <p:nvPr/>
        </p:nvSpPr>
        <p:spPr>
          <a:xfrm>
            <a:off x="762000" y="6324600"/>
            <a:ext cx="3408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Global lipids genetics consortium</a:t>
            </a:r>
          </a:p>
        </p:txBody>
      </p:sp>
      <p:pic>
        <p:nvPicPr>
          <p:cNvPr id="7" name="Picture 6" descr="Signature-Vertical.eps">
            <a:extLst>
              <a:ext uri="{FF2B5EF4-FFF2-40B4-BE49-F238E27FC236}">
                <a16:creationId xmlns:a16="http://schemas.microsoft.com/office/drawing/2014/main" id="{1CC530D6-EA5F-FF42-8810-26006CE6F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6502"/>
            <a:ext cx="1015550" cy="63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5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2629-0C1C-5645-8F57-33590A036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9F15A-E6A3-8642-A6E8-E15ED838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Background for complex diseases</a:t>
            </a:r>
          </a:p>
          <a:p>
            <a:endParaRPr lang="en-US" dirty="0"/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Genome-wide association analyses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Coronary heart disease prediction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Challenges in genetic prediction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Where to go from here?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70075-A2BA-4D40-8F0E-0C422883C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 descr="Signature-Vertical.eps">
            <a:extLst>
              <a:ext uri="{FF2B5EF4-FFF2-40B4-BE49-F238E27FC236}">
                <a16:creationId xmlns:a16="http://schemas.microsoft.com/office/drawing/2014/main" id="{28C9B891-D9CB-664B-9339-0F73205A4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6502"/>
            <a:ext cx="1015550" cy="63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71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C8E55-DBE3-0B47-959F-ACD79C8A2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Example: Blood lipids (&gt;1 million samples)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277E66-4E8D-AA40-9CA5-DAA65A10B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30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27C46A7-2A76-D84F-AF39-55493AD850A9}"/>
              </a:ext>
            </a:extLst>
          </p:cNvPr>
          <p:cNvGrpSpPr/>
          <p:nvPr/>
        </p:nvGrpSpPr>
        <p:grpSpPr>
          <a:xfrm>
            <a:off x="329652" y="1371600"/>
            <a:ext cx="6942307" cy="3735388"/>
            <a:chOff x="697244" y="1825625"/>
            <a:chExt cx="5229225" cy="3529013"/>
          </a:xfrm>
        </p:grpSpPr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F4156D4C-C1D5-E240-AF89-A20EBAAFC709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697244" y="1825625"/>
            <a:ext cx="5229225" cy="352901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A5F9FEA-A2DD-704E-933A-FC19F36A2CCC}"/>
                </a:ext>
              </a:extLst>
            </p:cNvPr>
            <p:cNvSpPr txBox="1"/>
            <p:nvPr/>
          </p:nvSpPr>
          <p:spPr>
            <a:xfrm>
              <a:off x="1330447" y="2333766"/>
              <a:ext cx="5673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124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00CA79-DFDF-7F40-90DF-899A835E969E}"/>
                </a:ext>
              </a:extLst>
            </p:cNvPr>
            <p:cNvSpPr txBox="1"/>
            <p:nvPr/>
          </p:nvSpPr>
          <p:spPr>
            <a:xfrm>
              <a:off x="2259225" y="2801019"/>
              <a:ext cx="5673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79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D5A9F99-D453-9243-8358-AC5B07659F16}"/>
                </a:ext>
              </a:extLst>
            </p:cNvPr>
            <p:cNvSpPr txBox="1"/>
            <p:nvPr/>
          </p:nvSpPr>
          <p:spPr>
            <a:xfrm>
              <a:off x="3188000" y="2522096"/>
              <a:ext cx="5673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131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931DD81-50DB-B64E-BD98-D3EFA0F03F91}"/>
                </a:ext>
              </a:extLst>
            </p:cNvPr>
            <p:cNvSpPr txBox="1"/>
            <p:nvPr/>
          </p:nvSpPr>
          <p:spPr>
            <a:xfrm>
              <a:off x="4116773" y="3054060"/>
              <a:ext cx="5673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58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AA18A9A-04C9-D04E-BF8F-1E1F6DA4BAE5}"/>
                </a:ext>
              </a:extLst>
            </p:cNvPr>
            <p:cNvSpPr txBox="1"/>
            <p:nvPr/>
          </p:nvSpPr>
          <p:spPr>
            <a:xfrm>
              <a:off x="5045554" y="2326567"/>
              <a:ext cx="5673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127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96C78AF-D45F-8C47-B922-B38097383D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0" t="9237" r="15446" b="27754"/>
          <a:stretch/>
        </p:blipFill>
        <p:spPr>
          <a:xfrm>
            <a:off x="7561129" y="4613591"/>
            <a:ext cx="1390922" cy="12343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EB913C-9D34-E543-B295-AA7AD2301973}"/>
              </a:ext>
            </a:extLst>
          </p:cNvPr>
          <p:cNvSpPr txBox="1"/>
          <p:nvPr/>
        </p:nvSpPr>
        <p:spPr>
          <a:xfrm>
            <a:off x="7501973" y="5847960"/>
            <a:ext cx="1739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Sarah Graham</a:t>
            </a:r>
          </a:p>
          <a:p>
            <a:r>
              <a:rPr lang="en-US" dirty="0"/>
              <a:t>University of Michigan</a:t>
            </a:r>
          </a:p>
        </p:txBody>
      </p:sp>
      <p:pic>
        <p:nvPicPr>
          <p:cNvPr id="14" name="Picture 13" descr="Signature-Vertical.eps">
            <a:extLst>
              <a:ext uri="{FF2B5EF4-FFF2-40B4-BE49-F238E27FC236}">
                <a16:creationId xmlns:a16="http://schemas.microsoft.com/office/drawing/2014/main" id="{91E24DCF-19C1-9C4E-937C-AC35EF87B6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6502"/>
            <a:ext cx="1015550" cy="63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4544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506B0-A1F1-4447-9576-7788E4E3F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Biobanks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21942-A4EA-0A4D-9449-A7258536A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new wave in human genetics</a:t>
            </a:r>
          </a:p>
          <a:p>
            <a:r>
              <a:rPr lang="en-US" dirty="0"/>
              <a:t>Large collections of samples with DNA information, dense phenotyping and electronic health records available</a:t>
            </a:r>
          </a:p>
          <a:p>
            <a:r>
              <a:rPr lang="en-US" dirty="0"/>
              <a:t>Largest examples:</a:t>
            </a:r>
          </a:p>
          <a:p>
            <a:pPr lvl="1"/>
            <a:r>
              <a:rPr lang="en-US" dirty="0"/>
              <a:t>UK-Biobank, 500,000 samples from United Kingdom</a:t>
            </a:r>
          </a:p>
          <a:p>
            <a:pPr lvl="1"/>
            <a:r>
              <a:rPr lang="en-US" dirty="0"/>
              <a:t>Biobank Japan, 200,000 samples from Japan</a:t>
            </a:r>
          </a:p>
          <a:p>
            <a:pPr lvl="1"/>
            <a:r>
              <a:rPr lang="en-US" dirty="0"/>
              <a:t>Million Veteran program, 300,000 United States Veterans</a:t>
            </a:r>
          </a:p>
          <a:p>
            <a:pPr lvl="1"/>
            <a:r>
              <a:rPr lang="en-US" dirty="0" err="1"/>
              <a:t>FinnGen</a:t>
            </a:r>
            <a:r>
              <a:rPr lang="en-US" dirty="0"/>
              <a:t>, 500,000 samples from Finland (sample collection ongoing)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4BC425-F851-1F47-9704-1849D7445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31</a:t>
            </a:fld>
            <a:endParaRPr lang="en-US" dirty="0"/>
          </a:p>
        </p:txBody>
      </p:sp>
      <p:pic>
        <p:nvPicPr>
          <p:cNvPr id="5" name="Picture 4" descr="Signature-Vertical.eps">
            <a:extLst>
              <a:ext uri="{FF2B5EF4-FFF2-40B4-BE49-F238E27FC236}">
                <a16:creationId xmlns:a16="http://schemas.microsoft.com/office/drawing/2014/main" id="{444A1CE8-85F3-B244-BF6C-16DABE7D9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6502"/>
            <a:ext cx="1015550" cy="63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047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Current Stage of Complex Disease Genetics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32</a:t>
            </a:fld>
            <a:endParaRPr lang="en-US" dirty="0"/>
          </a:p>
        </p:txBody>
      </p:sp>
      <p:pic>
        <p:nvPicPr>
          <p:cNvPr id="5" name="Picture 4" descr="Signature-Vertical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6502"/>
            <a:ext cx="1015550" cy="6354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E55F5D-6120-E743-B62B-74035DFD7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0" y="897015"/>
            <a:ext cx="6652973" cy="59508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9D8972-6666-3446-BA9A-43E4363AC3D1}"/>
              </a:ext>
            </a:extLst>
          </p:cNvPr>
          <p:cNvSpPr txBox="1"/>
          <p:nvPr/>
        </p:nvSpPr>
        <p:spPr>
          <a:xfrm>
            <a:off x="6477001" y="1524000"/>
            <a:ext cx="2667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Thousands of risk-altering genetic variants identified with Genome-wide Association analysis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8FE6CB-E9E6-0A4D-BBFB-4F7C4CA89A95}"/>
              </a:ext>
            </a:extLst>
          </p:cNvPr>
          <p:cNvSpPr txBox="1"/>
          <p:nvPr/>
        </p:nvSpPr>
        <p:spPr>
          <a:xfrm>
            <a:off x="6477001" y="3137737"/>
            <a:ext cx="2666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Only small fraction with known biological effect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B6A29B-15CE-6E46-8ED6-FC58BD36723C}"/>
              </a:ext>
            </a:extLst>
          </p:cNvPr>
          <p:cNvSpPr txBox="1"/>
          <p:nvPr/>
        </p:nvSpPr>
        <p:spPr>
          <a:xfrm>
            <a:off x="6460734" y="4197476"/>
            <a:ext cx="2666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 of this information not used in clinical practice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DCB68A-26D1-FA44-9DE5-9EC0EFB7638C}"/>
              </a:ext>
            </a:extLst>
          </p:cNvPr>
          <p:cNvSpPr txBox="1"/>
          <p:nvPr/>
        </p:nvSpPr>
        <p:spPr>
          <a:xfrm>
            <a:off x="6460734" y="5257215"/>
            <a:ext cx="2666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to translate complex disease genetics into clinically relevant form?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E84234-9DB7-BF43-B9D2-2DC08C66F8E5}"/>
              </a:ext>
            </a:extLst>
          </p:cNvPr>
          <p:cNvSpPr/>
          <p:nvPr/>
        </p:nvSpPr>
        <p:spPr>
          <a:xfrm>
            <a:off x="3048000" y="6380585"/>
            <a:ext cx="30249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www.ebi.ac.uk</a:t>
            </a:r>
            <a:r>
              <a:rPr lang="en-US" sz="1400" dirty="0"/>
              <a:t>/</a:t>
            </a:r>
            <a:r>
              <a:rPr lang="en-US" sz="1400" dirty="0" err="1"/>
              <a:t>gwas</a:t>
            </a:r>
            <a:r>
              <a:rPr lang="en-US" sz="1400" dirty="0"/>
              <a:t>/diagram</a:t>
            </a:r>
          </a:p>
        </p:txBody>
      </p:sp>
    </p:spTree>
    <p:extLst>
      <p:ext uri="{BB962C8B-B14F-4D97-AF65-F5344CB8AC3E}">
        <p14:creationId xmlns:p14="http://schemas.microsoft.com/office/powerpoint/2010/main" val="8709607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2629-0C1C-5645-8F57-33590A036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9F15A-E6A3-8642-A6E8-E15ED838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Background for complex diseases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Genome-wide association analyses</a:t>
            </a:r>
          </a:p>
          <a:p>
            <a:endParaRPr lang="en-US" dirty="0"/>
          </a:p>
          <a:p>
            <a:r>
              <a:rPr lang="en-US" dirty="0"/>
              <a:t>Coronary heart disease prediction</a:t>
            </a:r>
          </a:p>
          <a:p>
            <a:endParaRPr lang="en-US" dirty="0"/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Challenges in genetic prediction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Where to go from here?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70075-A2BA-4D40-8F0E-0C422883C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33</a:t>
            </a:fld>
            <a:endParaRPr lang="en-US" dirty="0"/>
          </a:p>
        </p:txBody>
      </p:sp>
      <p:pic>
        <p:nvPicPr>
          <p:cNvPr id="5" name="Picture 4" descr="Signature-Vertical.eps">
            <a:extLst>
              <a:ext uri="{FF2B5EF4-FFF2-40B4-BE49-F238E27FC236}">
                <a16:creationId xmlns:a16="http://schemas.microsoft.com/office/drawing/2014/main" id="{1964EA58-5DA5-CA44-8F1C-E24AFE940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6502"/>
            <a:ext cx="1015550" cy="63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3315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232A9-0503-4146-B641-3AEAB6787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Coronary Heart Disease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A0711-DE77-ED40-B0A1-4358F4DAE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181600"/>
          </a:xfrm>
        </p:spPr>
        <p:txBody>
          <a:bodyPr>
            <a:normAutofit/>
          </a:bodyPr>
          <a:lstStyle/>
          <a:p>
            <a:r>
              <a:rPr lang="en-US" dirty="0"/>
              <a:t>Clinical practice uses </a:t>
            </a:r>
            <a:r>
              <a:rPr lang="en-US" b="1" dirty="0"/>
              <a:t>Framingham risk score</a:t>
            </a:r>
          </a:p>
          <a:p>
            <a:r>
              <a:rPr lang="en-US" dirty="0"/>
              <a:t>Sex specific calculator for 10-year coronary heart disease risk</a:t>
            </a:r>
          </a:p>
          <a:p>
            <a:r>
              <a:rPr lang="en-US" dirty="0"/>
              <a:t>Takes into account</a:t>
            </a:r>
          </a:p>
          <a:p>
            <a:pPr lvl="2"/>
            <a:r>
              <a:rPr lang="en-US" dirty="0"/>
              <a:t>Age</a:t>
            </a:r>
          </a:p>
          <a:p>
            <a:pPr lvl="2"/>
            <a:r>
              <a:rPr lang="en-US" dirty="0"/>
              <a:t>Total cholesterol</a:t>
            </a:r>
          </a:p>
          <a:p>
            <a:pPr lvl="2"/>
            <a:r>
              <a:rPr lang="en-US" dirty="0"/>
              <a:t>Smoking</a:t>
            </a:r>
          </a:p>
          <a:p>
            <a:pPr lvl="2"/>
            <a:r>
              <a:rPr lang="en-US" dirty="0"/>
              <a:t>HDL cholesterol</a:t>
            </a:r>
          </a:p>
          <a:p>
            <a:pPr lvl="2"/>
            <a:r>
              <a:rPr lang="en-US" dirty="0"/>
              <a:t>Systolic blood pressure</a:t>
            </a:r>
          </a:p>
          <a:p>
            <a:r>
              <a:rPr lang="en-US" dirty="0"/>
              <a:t>Peter W. F. Wilson et al. (1998): Prediction of Coronary Heart Disease Using Risk Factor Categories, </a:t>
            </a:r>
            <a:r>
              <a:rPr lang="en-US" i="1" dirty="0"/>
              <a:t>Circulation</a:t>
            </a:r>
            <a:endParaRPr lang="en-US" sz="2000" i="1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sz="16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https://www.ahajournals.org/doi/full/10.1161/01.cir.97.18.1837</a:t>
            </a:r>
            <a:endParaRPr lang="en-US" sz="16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D66CB-2A6C-D44A-B869-3AFBBB416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34</a:t>
            </a:fld>
            <a:endParaRPr lang="en-US" dirty="0"/>
          </a:p>
        </p:txBody>
      </p:sp>
      <p:pic>
        <p:nvPicPr>
          <p:cNvPr id="5" name="Picture 4" descr="Signature-Vertical.eps">
            <a:extLst>
              <a:ext uri="{FF2B5EF4-FFF2-40B4-BE49-F238E27FC236}">
                <a16:creationId xmlns:a16="http://schemas.microsoft.com/office/drawing/2014/main" id="{1CD0D350-70C1-454B-8C6B-D095960FC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6502"/>
            <a:ext cx="1015550" cy="63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106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87E14-F085-6C4D-B480-05B9A7F16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Coronary Heart Disease Genetics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227FD-E03F-8445-9ECA-AA1AAC299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362800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Contribution of genetics estimated to be 50-60%</a:t>
            </a:r>
          </a:p>
          <a:p>
            <a:r>
              <a:rPr lang="en-US" sz="2000" dirty="0"/>
              <a:t>Over 160 genetic variants identified by the end of 2018 </a:t>
            </a:r>
          </a:p>
          <a:p>
            <a:pPr lvl="1"/>
            <a:r>
              <a:rPr lang="en-US" sz="1600" dirty="0"/>
              <a:t>Largest published study with 123k CHD cases and 425k controls 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lvl="2"/>
            <a:r>
              <a:rPr lang="en-US" sz="1400" dirty="0">
                <a:hlinkClick r:id="rId2"/>
              </a:rPr>
              <a:t>https://www.ncbi.nlm.nih.gov/pmc/articles/PMC5805277</a:t>
            </a:r>
            <a:endParaRPr lang="en-US" sz="1400" dirty="0"/>
          </a:p>
          <a:p>
            <a:pPr marL="914400" lvl="2" indent="0">
              <a:buNone/>
            </a:pPr>
            <a:endParaRPr lang="en-US" sz="1400" dirty="0"/>
          </a:p>
          <a:p>
            <a:r>
              <a:rPr lang="en-US" sz="2000" dirty="0"/>
              <a:t>Most of the identified genetic variants also associated with cholesterol levels or other relevant risk factors</a:t>
            </a:r>
          </a:p>
          <a:p>
            <a:r>
              <a:rPr lang="en-US" sz="2000" dirty="0"/>
              <a:t>Genetics are currently not used in clinical practice</a:t>
            </a:r>
          </a:p>
          <a:p>
            <a:r>
              <a:rPr lang="en-US" sz="2000" dirty="0"/>
              <a:t>How could genetic information be included in the prediction models?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04394E-845F-B545-B0E8-171FD01B2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35</a:t>
            </a:fld>
            <a:endParaRPr lang="en-US" dirty="0"/>
          </a:p>
        </p:txBody>
      </p:sp>
      <p:pic>
        <p:nvPicPr>
          <p:cNvPr id="5" name="Picture 4" descr="Signature-Vertical.eps">
            <a:extLst>
              <a:ext uri="{FF2B5EF4-FFF2-40B4-BE49-F238E27FC236}">
                <a16:creationId xmlns:a16="http://schemas.microsoft.com/office/drawing/2014/main" id="{0FABAAE4-F1E1-3748-836C-2CE20F254F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6502"/>
            <a:ext cx="1015550" cy="635498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57E8F4B-D76F-BC4F-83A9-4DA8B89FE7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86000"/>
            <a:ext cx="7467600" cy="20611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E57129-8C0E-1042-9902-3A9337E70ECA}"/>
              </a:ext>
            </a:extLst>
          </p:cNvPr>
          <p:cNvSpPr/>
          <p:nvPr/>
        </p:nvSpPr>
        <p:spPr>
          <a:xfrm>
            <a:off x="528145" y="2819400"/>
            <a:ext cx="6096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0198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3CE71-1999-F643-9ED7-6371C914A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Coronary Heart Disease Prediction with Genetics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6F146-AB2B-7443-86EB-08C880919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publications combining both environmental and genetic factors published early 2010’s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E1AA46-8213-BC46-BA30-418D061C4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36</a:t>
            </a:fld>
            <a:endParaRPr lang="en-US" dirty="0"/>
          </a:p>
        </p:txBody>
      </p:sp>
      <p:pic>
        <p:nvPicPr>
          <p:cNvPr id="5" name="Picture 4" descr="Signature-Vertical.eps">
            <a:extLst>
              <a:ext uri="{FF2B5EF4-FFF2-40B4-BE49-F238E27FC236}">
                <a16:creationId xmlns:a16="http://schemas.microsoft.com/office/drawing/2014/main" id="{FF2409AC-4EC9-AA49-A2C3-46AE3F6DE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6502"/>
            <a:ext cx="1015550" cy="6354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527C54-3A82-4E4B-957B-609201480C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2" y="4572000"/>
            <a:ext cx="8904028" cy="170390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D69B751-3E76-FE47-842A-7DE0110D24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2286000"/>
            <a:ext cx="8940351" cy="19599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4B610CF-93B0-8D46-AF18-0907FD6CD7B3}"/>
              </a:ext>
            </a:extLst>
          </p:cNvPr>
          <p:cNvSpPr/>
          <p:nvPr/>
        </p:nvSpPr>
        <p:spPr>
          <a:xfrm>
            <a:off x="7391400" y="2362200"/>
            <a:ext cx="6096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324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055ED-E72B-D644-9685-18A5576C4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Prediction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C7E68D6-C366-9D47-A017-C961E5528AA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Cox proportional hazards model: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+…+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00050" lvl="1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 are the values for predictors for individual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400050" lvl="1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Notice the dependence on time,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, through the baseline hazard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</a:p>
              <a:p>
                <a:endParaRPr lang="en-US" b="0" dirty="0">
                  <a:ea typeface="Cambria Math" panose="02040503050406030204" pitchFamily="18" charset="0"/>
                </a:endParaRPr>
              </a:p>
              <a:p>
                <a:r>
                  <a:rPr lang="en-US" b="0" dirty="0">
                    <a:ea typeface="Cambria Math" panose="02040503050406030204" pitchFamily="18" charset="0"/>
                  </a:rPr>
                  <a:t>The studies in the previous slide have used </a:t>
                </a:r>
                <a:r>
                  <a:rPr lang="en-US" dirty="0">
                    <a:ea typeface="Cambria Math" panose="02040503050406030204" pitchFamily="18" charset="0"/>
                  </a:rPr>
                  <a:t>environmental factors as predictors and compared how much the model improves when adding genetics into the model</a:t>
                </a:r>
              </a:p>
              <a:p>
                <a:r>
                  <a:rPr lang="en-US" b="0" dirty="0">
                    <a:ea typeface="Cambria Math" panose="02040503050406030204" pitchFamily="18" charset="0"/>
                  </a:rPr>
                  <a:t>How </a:t>
                </a:r>
                <a:r>
                  <a:rPr lang="en-US" dirty="0">
                    <a:ea typeface="Cambria Math" panose="02040503050406030204" pitchFamily="18" charset="0"/>
                  </a:rPr>
                  <a:t>do we quantify the genetic burden?</a:t>
                </a:r>
                <a:endParaRPr lang="en-US" b="0" dirty="0">
                  <a:ea typeface="Cambria Math" panose="02040503050406030204" pitchFamily="18" charset="0"/>
                </a:endParaRPr>
              </a:p>
              <a:p>
                <a:pPr marL="400050" lvl="1" indent="0">
                  <a:buNone/>
                </a:pPr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C7E68D6-C366-9D47-A017-C961E5528A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06" t="-1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5E0EE5-1259-E344-B4DA-716838BA9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37</a:t>
            </a:fld>
            <a:endParaRPr lang="en-US" dirty="0"/>
          </a:p>
        </p:txBody>
      </p:sp>
      <p:pic>
        <p:nvPicPr>
          <p:cNvPr id="5" name="Picture 4" descr="Signature-Vertical.eps">
            <a:extLst>
              <a:ext uri="{FF2B5EF4-FFF2-40B4-BE49-F238E27FC236}">
                <a16:creationId xmlns:a16="http://schemas.microsoft.com/office/drawing/2014/main" id="{89347820-2FD5-8F43-B6FF-045BDE25D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6502"/>
            <a:ext cx="1015550" cy="63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9064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7C87-D06C-0F43-A7FD-B1339818E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Polygenic Risk Score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285C6B-4B03-F348-A75E-353F3FC413C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2400" y="1143000"/>
                <a:ext cx="8839200" cy="53628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Polygenic risk score is a way to summarize genetic burden for an individual</a:t>
                </a:r>
              </a:p>
              <a:p>
                <a:r>
                  <a:rPr lang="en-US" dirty="0"/>
                  <a:t>For the calculation we need</a:t>
                </a:r>
              </a:p>
              <a:p>
                <a:pPr lvl="1"/>
                <a:r>
                  <a:rPr lang="en-US" dirty="0"/>
                  <a:t>Summary statistics for the trait of interest (for ex. Consortia analysis results)</a:t>
                </a:r>
              </a:p>
              <a:p>
                <a:pPr lvl="1"/>
                <a:r>
                  <a:rPr lang="en-US" dirty="0"/>
                  <a:t>Dataset with genetic data available </a:t>
                </a:r>
              </a:p>
              <a:p>
                <a:r>
                  <a:rPr lang="en-US" dirty="0"/>
                  <a:t>Polygenic risk score (PRS) for individual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is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𝑃𝑅𝑆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#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𝑆𝑁𝑃𝑠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𝑚𝑖</m:t>
                              </m:r>
                            </m:sub>
                          </m:sSub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/>
                  <a:t> is the effect estimate for variant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from the summary statistics,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𝑚𝑖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[0,2]</m:t>
                    </m:r>
                  </m:oMath>
                </a14:m>
                <a:r>
                  <a:rPr lang="en-US" dirty="0"/>
                  <a:t> is the number of risk alleles for individual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and genetic variant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285C6B-4B03-F348-A75E-353F3FC413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143000"/>
                <a:ext cx="8839200" cy="5362800"/>
              </a:xfrm>
              <a:blipFill>
                <a:blip r:embed="rId3"/>
                <a:stretch>
                  <a:fillRect l="-1149" t="-1418" r="-1149" b="-7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F2B971-C6AB-EE4F-8E98-C49CAF3F4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38</a:t>
            </a:fld>
            <a:endParaRPr lang="en-US" dirty="0"/>
          </a:p>
        </p:txBody>
      </p:sp>
      <p:pic>
        <p:nvPicPr>
          <p:cNvPr id="5" name="Picture 4" descr="Signature-Vertical.eps">
            <a:extLst>
              <a:ext uri="{FF2B5EF4-FFF2-40B4-BE49-F238E27FC236}">
                <a16:creationId xmlns:a16="http://schemas.microsoft.com/office/drawing/2014/main" id="{9FB1A173-F7D6-6D42-A3CB-28BAC35748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6502"/>
            <a:ext cx="1015550" cy="63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3410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Polygenic Risk Score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362799"/>
          </a:xfrm>
        </p:spPr>
        <p:txBody>
          <a:bodyPr>
            <a:normAutofit/>
          </a:bodyPr>
          <a:lstStyle/>
          <a:p>
            <a:r>
              <a:rPr lang="en-US" dirty="0"/>
              <a:t>First polygenic risk scores only used genome-wide significant SNPs in the prediction</a:t>
            </a:r>
          </a:p>
          <a:p>
            <a:r>
              <a:rPr lang="en-US" dirty="0"/>
              <a:t>Current state of the art PRSs include the whole genome information</a:t>
            </a:r>
          </a:p>
          <a:p>
            <a:r>
              <a:rPr lang="en-US" dirty="0"/>
              <a:t>The information for the whole genome achieved by selecting all independent SNPs with effect on the trait/disease of interest</a:t>
            </a:r>
          </a:p>
          <a:p>
            <a:r>
              <a:rPr lang="en-US" dirty="0"/>
              <a:t>Largest scores are using information on millions of SNPs at the same time -&gt; very computationally heavy to calculate!!</a:t>
            </a:r>
          </a:p>
          <a:p>
            <a:r>
              <a:rPr lang="en-US" dirty="0"/>
              <a:t>The PRS approaches normal distribution with large number of SNPs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39</a:t>
            </a:fld>
            <a:endParaRPr lang="en-US" dirty="0"/>
          </a:p>
        </p:txBody>
      </p:sp>
      <p:pic>
        <p:nvPicPr>
          <p:cNvPr id="5" name="Picture 4" descr="Signature-Vertical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6502"/>
            <a:ext cx="1015550" cy="63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62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672A2-6CC9-D54B-A795-2B10B241F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Inheritance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9A1930-A05C-C14C-8008-004B3DFEE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4" descr="Signature-Vertical.eps">
            <a:extLst>
              <a:ext uri="{FF2B5EF4-FFF2-40B4-BE49-F238E27FC236}">
                <a16:creationId xmlns:a16="http://schemas.microsoft.com/office/drawing/2014/main" id="{7250DED8-03FE-6D44-ACC1-87651534A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6502"/>
            <a:ext cx="1015550" cy="6354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2958455-DAE0-D442-AEC0-F7C0FA42953C}"/>
              </a:ext>
            </a:extLst>
          </p:cNvPr>
          <p:cNvSpPr txBox="1"/>
          <p:nvPr/>
        </p:nvSpPr>
        <p:spPr>
          <a:xfrm>
            <a:off x="1143000" y="1014950"/>
            <a:ext cx="2161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Dad’s chromosomes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80E9C4-17F2-2E4C-9B0C-B8CD6F72AA47}"/>
              </a:ext>
            </a:extLst>
          </p:cNvPr>
          <p:cNvSpPr txBox="1"/>
          <p:nvPr/>
        </p:nvSpPr>
        <p:spPr>
          <a:xfrm>
            <a:off x="5410200" y="1040035"/>
            <a:ext cx="247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Mother’s chromosomes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E9C055C-7681-7047-901C-9FBC74586A82}"/>
              </a:ext>
            </a:extLst>
          </p:cNvPr>
          <p:cNvCxnSpPr>
            <a:cxnSpLocks/>
          </p:cNvCxnSpPr>
          <p:nvPr/>
        </p:nvCxnSpPr>
        <p:spPr>
          <a:xfrm>
            <a:off x="2484174" y="3364879"/>
            <a:ext cx="6638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7AC20C6-059A-DB46-A641-F89942731EFC}"/>
              </a:ext>
            </a:extLst>
          </p:cNvPr>
          <p:cNvCxnSpPr>
            <a:cxnSpLocks/>
          </p:cNvCxnSpPr>
          <p:nvPr/>
        </p:nvCxnSpPr>
        <p:spPr>
          <a:xfrm flipH="1">
            <a:off x="5764293" y="3399038"/>
            <a:ext cx="72128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D33D43B-DCBD-6E42-ABAE-7FF081BDD739}"/>
              </a:ext>
            </a:extLst>
          </p:cNvPr>
          <p:cNvSpPr txBox="1"/>
          <p:nvPr/>
        </p:nvSpPr>
        <p:spPr>
          <a:xfrm>
            <a:off x="533400" y="3048000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Meiosis</a:t>
            </a:r>
          </a:p>
        </p:txBody>
      </p:sp>
      <p:cxnSp>
        <p:nvCxnSpPr>
          <p:cNvPr id="36" name="Curved Connector 35">
            <a:extLst>
              <a:ext uri="{FF2B5EF4-FFF2-40B4-BE49-F238E27FC236}">
                <a16:creationId xmlns:a16="http://schemas.microsoft.com/office/drawing/2014/main" id="{725C262B-D59F-B844-BFF4-03F393EF03FD}"/>
              </a:ext>
            </a:extLst>
          </p:cNvPr>
          <p:cNvCxnSpPr/>
          <p:nvPr/>
        </p:nvCxnSpPr>
        <p:spPr>
          <a:xfrm rot="16200000" flipH="1">
            <a:off x="1600200" y="3276600"/>
            <a:ext cx="838200" cy="228600"/>
          </a:xfrm>
          <a:prstGeom prst="curvedConnector3">
            <a:avLst/>
          </a:prstGeom>
          <a:ln w="603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urved Connector 36">
            <a:extLst>
              <a:ext uri="{FF2B5EF4-FFF2-40B4-BE49-F238E27FC236}">
                <a16:creationId xmlns:a16="http://schemas.microsoft.com/office/drawing/2014/main" id="{4595AFCB-0E48-B44D-8180-8617E9AB574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619250" y="3231649"/>
            <a:ext cx="800100" cy="337299"/>
          </a:xfrm>
          <a:prstGeom prst="curvedConnector3">
            <a:avLst/>
          </a:prstGeom>
          <a:ln w="603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urved Connector 39">
            <a:extLst>
              <a:ext uri="{FF2B5EF4-FFF2-40B4-BE49-F238E27FC236}">
                <a16:creationId xmlns:a16="http://schemas.microsoft.com/office/drawing/2014/main" id="{AFAA63A7-4C97-CF4B-904F-81E0E52B3398}"/>
              </a:ext>
            </a:extLst>
          </p:cNvPr>
          <p:cNvCxnSpPr/>
          <p:nvPr/>
        </p:nvCxnSpPr>
        <p:spPr>
          <a:xfrm rot="16200000" flipH="1">
            <a:off x="1786483" y="3305048"/>
            <a:ext cx="838200" cy="228600"/>
          </a:xfrm>
          <a:prstGeom prst="curvedConnector3">
            <a:avLst/>
          </a:prstGeom>
          <a:ln w="603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40">
            <a:extLst>
              <a:ext uri="{FF2B5EF4-FFF2-40B4-BE49-F238E27FC236}">
                <a16:creationId xmlns:a16="http://schemas.microsoft.com/office/drawing/2014/main" id="{07F1707F-868B-A14A-AABE-DA389B36B71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805533" y="3260097"/>
            <a:ext cx="800100" cy="337299"/>
          </a:xfrm>
          <a:prstGeom prst="curvedConnector3">
            <a:avLst/>
          </a:prstGeom>
          <a:ln w="603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>
            <a:extLst>
              <a:ext uri="{FF2B5EF4-FFF2-40B4-BE49-F238E27FC236}">
                <a16:creationId xmlns:a16="http://schemas.microsoft.com/office/drawing/2014/main" id="{431983BC-2E28-AC43-92C5-8440AA5C2AF9}"/>
              </a:ext>
            </a:extLst>
          </p:cNvPr>
          <p:cNvCxnSpPr/>
          <p:nvPr/>
        </p:nvCxnSpPr>
        <p:spPr>
          <a:xfrm rot="16200000" flipH="1">
            <a:off x="1468268" y="1717783"/>
            <a:ext cx="838200" cy="228600"/>
          </a:xfrm>
          <a:prstGeom prst="curvedConnector3">
            <a:avLst/>
          </a:prstGeom>
          <a:ln w="603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38BA032E-4A90-864D-8586-7E083C8461D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487318" y="1672832"/>
            <a:ext cx="800100" cy="337299"/>
          </a:xfrm>
          <a:prstGeom prst="curvedConnector3">
            <a:avLst/>
          </a:prstGeom>
          <a:ln w="603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urved Connector 43">
            <a:extLst>
              <a:ext uri="{FF2B5EF4-FFF2-40B4-BE49-F238E27FC236}">
                <a16:creationId xmlns:a16="http://schemas.microsoft.com/office/drawing/2014/main" id="{970B90E0-1A68-B54B-AFDF-6D9F5C5DC1B4}"/>
              </a:ext>
            </a:extLst>
          </p:cNvPr>
          <p:cNvCxnSpPr/>
          <p:nvPr/>
        </p:nvCxnSpPr>
        <p:spPr>
          <a:xfrm rot="16200000" flipH="1">
            <a:off x="2085683" y="1765478"/>
            <a:ext cx="838200" cy="228600"/>
          </a:xfrm>
          <a:prstGeom prst="curvedConnector3">
            <a:avLst/>
          </a:prstGeom>
          <a:ln w="603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urved Connector 44">
            <a:extLst>
              <a:ext uri="{FF2B5EF4-FFF2-40B4-BE49-F238E27FC236}">
                <a16:creationId xmlns:a16="http://schemas.microsoft.com/office/drawing/2014/main" id="{97A19547-0C33-2A4E-A656-05882B60E99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088483" y="1691880"/>
            <a:ext cx="800100" cy="337299"/>
          </a:xfrm>
          <a:prstGeom prst="curvedConnector3">
            <a:avLst/>
          </a:prstGeom>
          <a:ln w="603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2EC3A6C1-D25E-7E46-A60C-A9598F7A3F41}"/>
              </a:ext>
            </a:extLst>
          </p:cNvPr>
          <p:cNvCxnSpPr/>
          <p:nvPr/>
        </p:nvCxnSpPr>
        <p:spPr>
          <a:xfrm rot="16200000" flipH="1">
            <a:off x="5903634" y="1840314"/>
            <a:ext cx="838200" cy="228600"/>
          </a:xfrm>
          <a:prstGeom prst="curvedConnector3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urved Connector 46">
            <a:extLst>
              <a:ext uri="{FF2B5EF4-FFF2-40B4-BE49-F238E27FC236}">
                <a16:creationId xmlns:a16="http://schemas.microsoft.com/office/drawing/2014/main" id="{09F05DC1-7FF1-E240-BA2D-D571D93D187E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922684" y="1795363"/>
            <a:ext cx="800100" cy="337299"/>
          </a:xfrm>
          <a:prstGeom prst="curvedConnector3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urved Connector 47">
            <a:extLst>
              <a:ext uri="{FF2B5EF4-FFF2-40B4-BE49-F238E27FC236}">
                <a16:creationId xmlns:a16="http://schemas.microsoft.com/office/drawing/2014/main" id="{779A5EB5-CE48-BD42-9F6E-34664EF6E478}"/>
              </a:ext>
            </a:extLst>
          </p:cNvPr>
          <p:cNvCxnSpPr/>
          <p:nvPr/>
        </p:nvCxnSpPr>
        <p:spPr>
          <a:xfrm rot="16200000" flipH="1">
            <a:off x="6521049" y="1888009"/>
            <a:ext cx="838200" cy="228600"/>
          </a:xfrm>
          <a:prstGeom prst="curvedConnector3">
            <a:avLst/>
          </a:prstGeom>
          <a:ln w="603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4796553B-9C74-5343-ABE2-26E06AD8B80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523849" y="1814411"/>
            <a:ext cx="800100" cy="337299"/>
          </a:xfrm>
          <a:prstGeom prst="curvedConnector3">
            <a:avLst/>
          </a:prstGeom>
          <a:ln w="603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urved Connector 49">
            <a:extLst>
              <a:ext uri="{FF2B5EF4-FFF2-40B4-BE49-F238E27FC236}">
                <a16:creationId xmlns:a16="http://schemas.microsoft.com/office/drawing/2014/main" id="{7F9D5F22-06A5-9D4F-9665-8D2F8B514AD6}"/>
              </a:ext>
            </a:extLst>
          </p:cNvPr>
          <p:cNvCxnSpPr/>
          <p:nvPr/>
        </p:nvCxnSpPr>
        <p:spPr>
          <a:xfrm rot="16200000" flipH="1">
            <a:off x="6421407" y="3276597"/>
            <a:ext cx="838200" cy="228600"/>
          </a:xfrm>
          <a:prstGeom prst="curvedConnector3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urved Connector 50">
            <a:extLst>
              <a:ext uri="{FF2B5EF4-FFF2-40B4-BE49-F238E27FC236}">
                <a16:creationId xmlns:a16="http://schemas.microsoft.com/office/drawing/2014/main" id="{ACD94407-BD6F-3C48-9A71-DEA5F98CF46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440457" y="3231646"/>
            <a:ext cx="800100" cy="337299"/>
          </a:xfrm>
          <a:prstGeom prst="curvedConnector3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urved Connector 51">
            <a:extLst>
              <a:ext uri="{FF2B5EF4-FFF2-40B4-BE49-F238E27FC236}">
                <a16:creationId xmlns:a16="http://schemas.microsoft.com/office/drawing/2014/main" id="{37A768F4-E581-414F-8CBA-2BAAB1DC82A4}"/>
              </a:ext>
            </a:extLst>
          </p:cNvPr>
          <p:cNvCxnSpPr/>
          <p:nvPr/>
        </p:nvCxnSpPr>
        <p:spPr>
          <a:xfrm rot="16200000" flipH="1">
            <a:off x="6589919" y="3303986"/>
            <a:ext cx="838200" cy="228600"/>
          </a:xfrm>
          <a:prstGeom prst="curvedConnector3">
            <a:avLst/>
          </a:prstGeom>
          <a:ln w="603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urved Connector 52">
            <a:extLst>
              <a:ext uri="{FF2B5EF4-FFF2-40B4-BE49-F238E27FC236}">
                <a16:creationId xmlns:a16="http://schemas.microsoft.com/office/drawing/2014/main" id="{202D8CF9-E881-BE4C-A3A4-48D9472267A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592719" y="3230388"/>
            <a:ext cx="800100" cy="337299"/>
          </a:xfrm>
          <a:prstGeom prst="curvedConnector3">
            <a:avLst/>
          </a:prstGeom>
          <a:ln w="603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BFBD3D2-C173-B448-A179-A0DE0E23B34F}"/>
              </a:ext>
            </a:extLst>
          </p:cNvPr>
          <p:cNvCxnSpPr/>
          <p:nvPr/>
        </p:nvCxnSpPr>
        <p:spPr>
          <a:xfrm>
            <a:off x="3299340" y="3009645"/>
            <a:ext cx="0" cy="80035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DA54284-6710-C443-A251-BA032E02EB1F}"/>
              </a:ext>
            </a:extLst>
          </p:cNvPr>
          <p:cNvCxnSpPr/>
          <p:nvPr/>
        </p:nvCxnSpPr>
        <p:spPr>
          <a:xfrm>
            <a:off x="3505200" y="3009645"/>
            <a:ext cx="0" cy="80035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D80BBEE-7D3C-9D41-90E7-105B560A370D}"/>
              </a:ext>
            </a:extLst>
          </p:cNvPr>
          <p:cNvCxnSpPr/>
          <p:nvPr/>
        </p:nvCxnSpPr>
        <p:spPr>
          <a:xfrm>
            <a:off x="3733800" y="3017156"/>
            <a:ext cx="0" cy="800352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DAE2D21-3CD1-B84C-A45C-2D5BBD122CB4}"/>
              </a:ext>
            </a:extLst>
          </p:cNvPr>
          <p:cNvCxnSpPr/>
          <p:nvPr/>
        </p:nvCxnSpPr>
        <p:spPr>
          <a:xfrm>
            <a:off x="3962400" y="3009645"/>
            <a:ext cx="0" cy="800352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A7A3BE3-A69C-E545-9C73-EF19ADDA4EBF}"/>
              </a:ext>
            </a:extLst>
          </p:cNvPr>
          <p:cNvCxnSpPr>
            <a:cxnSpLocks/>
          </p:cNvCxnSpPr>
          <p:nvPr/>
        </p:nvCxnSpPr>
        <p:spPr>
          <a:xfrm>
            <a:off x="3733800" y="3232666"/>
            <a:ext cx="0" cy="348734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D05808E-1451-174F-9968-9A8C85543162}"/>
              </a:ext>
            </a:extLst>
          </p:cNvPr>
          <p:cNvCxnSpPr>
            <a:cxnSpLocks/>
          </p:cNvCxnSpPr>
          <p:nvPr/>
        </p:nvCxnSpPr>
        <p:spPr>
          <a:xfrm>
            <a:off x="3505200" y="3232666"/>
            <a:ext cx="0" cy="348734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3A8A30E-C664-7A42-A37A-A3351C5AD3BD}"/>
              </a:ext>
            </a:extLst>
          </p:cNvPr>
          <p:cNvCxnSpPr/>
          <p:nvPr/>
        </p:nvCxnSpPr>
        <p:spPr>
          <a:xfrm>
            <a:off x="4899540" y="2990720"/>
            <a:ext cx="0" cy="8003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CAB85271-DFC2-7346-88BD-1343941328B8}"/>
              </a:ext>
            </a:extLst>
          </p:cNvPr>
          <p:cNvCxnSpPr/>
          <p:nvPr/>
        </p:nvCxnSpPr>
        <p:spPr>
          <a:xfrm>
            <a:off x="5105400" y="2990720"/>
            <a:ext cx="0" cy="8003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18AA067-52B3-244C-8101-C3654DF22CED}"/>
              </a:ext>
            </a:extLst>
          </p:cNvPr>
          <p:cNvCxnSpPr/>
          <p:nvPr/>
        </p:nvCxnSpPr>
        <p:spPr>
          <a:xfrm>
            <a:off x="5334000" y="2998231"/>
            <a:ext cx="0" cy="80035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578BF0B6-044E-B24E-A1ED-FD4032052C57}"/>
              </a:ext>
            </a:extLst>
          </p:cNvPr>
          <p:cNvCxnSpPr/>
          <p:nvPr/>
        </p:nvCxnSpPr>
        <p:spPr>
          <a:xfrm>
            <a:off x="5562600" y="2990720"/>
            <a:ext cx="0" cy="80035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FBB16D7-7488-514E-973D-DD60F6923B0C}"/>
              </a:ext>
            </a:extLst>
          </p:cNvPr>
          <p:cNvCxnSpPr>
            <a:cxnSpLocks/>
          </p:cNvCxnSpPr>
          <p:nvPr/>
        </p:nvCxnSpPr>
        <p:spPr>
          <a:xfrm>
            <a:off x="5334000" y="3213741"/>
            <a:ext cx="0" cy="3487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1D0E1EAB-627A-A84C-92DC-5B443CB6F915}"/>
              </a:ext>
            </a:extLst>
          </p:cNvPr>
          <p:cNvCxnSpPr>
            <a:cxnSpLocks/>
          </p:cNvCxnSpPr>
          <p:nvPr/>
        </p:nvCxnSpPr>
        <p:spPr>
          <a:xfrm>
            <a:off x="5105400" y="3213741"/>
            <a:ext cx="0" cy="34873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225D2362-DEF3-5C43-82B0-F0FE198D21E0}"/>
              </a:ext>
            </a:extLst>
          </p:cNvPr>
          <p:cNvCxnSpPr>
            <a:cxnSpLocks/>
          </p:cNvCxnSpPr>
          <p:nvPr/>
        </p:nvCxnSpPr>
        <p:spPr>
          <a:xfrm>
            <a:off x="3657600" y="4025507"/>
            <a:ext cx="381000" cy="7750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0CF21435-FF2B-2643-938B-8F55C0B7E3A8}"/>
              </a:ext>
            </a:extLst>
          </p:cNvPr>
          <p:cNvCxnSpPr>
            <a:cxnSpLocks/>
          </p:cNvCxnSpPr>
          <p:nvPr/>
        </p:nvCxnSpPr>
        <p:spPr>
          <a:xfrm flipH="1">
            <a:off x="4724400" y="4025507"/>
            <a:ext cx="438807" cy="7750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F85B086-0B88-B346-9318-FE4D32DA20DF}"/>
              </a:ext>
            </a:extLst>
          </p:cNvPr>
          <p:cNvCxnSpPr/>
          <p:nvPr/>
        </p:nvCxnSpPr>
        <p:spPr>
          <a:xfrm>
            <a:off x="4267200" y="4800600"/>
            <a:ext cx="0" cy="800352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C7B6933-F76E-6246-87EC-D856B32627F7}"/>
              </a:ext>
            </a:extLst>
          </p:cNvPr>
          <p:cNvCxnSpPr>
            <a:cxnSpLocks/>
          </p:cNvCxnSpPr>
          <p:nvPr/>
        </p:nvCxnSpPr>
        <p:spPr>
          <a:xfrm>
            <a:off x="4267200" y="5016110"/>
            <a:ext cx="0" cy="348734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4E475B4E-AD8C-114D-9739-047930CB9F32}"/>
              </a:ext>
            </a:extLst>
          </p:cNvPr>
          <p:cNvCxnSpPr/>
          <p:nvPr/>
        </p:nvCxnSpPr>
        <p:spPr>
          <a:xfrm>
            <a:off x="4495800" y="4800600"/>
            <a:ext cx="0" cy="8003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BBA73F30-70C2-1440-865D-A5614A7A1E87}"/>
              </a:ext>
            </a:extLst>
          </p:cNvPr>
          <p:cNvSpPr txBox="1"/>
          <p:nvPr/>
        </p:nvSpPr>
        <p:spPr>
          <a:xfrm>
            <a:off x="3248390" y="5658384"/>
            <a:ext cx="227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Child’s chromosomes</a:t>
            </a:r>
          </a:p>
        </p:txBody>
      </p:sp>
    </p:spTree>
    <p:extLst>
      <p:ext uri="{BB962C8B-B14F-4D97-AF65-F5344CB8AC3E}">
        <p14:creationId xmlns:p14="http://schemas.microsoft.com/office/powerpoint/2010/main" val="16532867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FAAEB60-095B-BC40-908F-BD39AA0A8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2553"/>
            <a:ext cx="9144000" cy="48528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1E9386-4B00-C74A-B0E3-7E053FEB9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Polygenic Risk Score for CHD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1753D-A11D-D64E-992F-679BA484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40</a:t>
            </a:fld>
            <a:endParaRPr lang="en-US" dirty="0"/>
          </a:p>
        </p:txBody>
      </p:sp>
      <p:pic>
        <p:nvPicPr>
          <p:cNvPr id="7" name="Picture 6" descr="Signature-Vertical.eps">
            <a:extLst>
              <a:ext uri="{FF2B5EF4-FFF2-40B4-BE49-F238E27FC236}">
                <a16:creationId xmlns:a16="http://schemas.microsoft.com/office/drawing/2014/main" id="{39D35268-4EDE-B64E-B994-D4B2536902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6502"/>
            <a:ext cx="1015550" cy="6354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97F39A-BA87-F04D-A2BA-4B6943193FD9}"/>
              </a:ext>
            </a:extLst>
          </p:cNvPr>
          <p:cNvSpPr txBox="1"/>
          <p:nvPr/>
        </p:nvSpPr>
        <p:spPr>
          <a:xfrm>
            <a:off x="2133600" y="1219200"/>
            <a:ext cx="5257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Prevalence of CHD in PRS percentiles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4AF3A2-D42F-2345-A508-543D4AF00EA7}"/>
              </a:ext>
            </a:extLst>
          </p:cNvPr>
          <p:cNvSpPr txBox="1"/>
          <p:nvPr/>
        </p:nvSpPr>
        <p:spPr>
          <a:xfrm>
            <a:off x="3908018" y="5491246"/>
            <a:ext cx="179197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PRS Percentile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F517CA-2C4E-B243-8D2B-31AAC0A7AE73}"/>
              </a:ext>
            </a:extLst>
          </p:cNvPr>
          <p:cNvSpPr txBox="1"/>
          <p:nvPr/>
        </p:nvSpPr>
        <p:spPr>
          <a:xfrm>
            <a:off x="464013" y="5748928"/>
            <a:ext cx="3562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Number of samples ~70,000</a:t>
            </a:r>
          </a:p>
          <a:p>
            <a:r>
              <a:rPr lang="en-US" dirty="0"/>
              <a:t>Number of SNPs in the score 6.6M</a:t>
            </a:r>
          </a:p>
        </p:txBody>
      </p:sp>
    </p:spTree>
    <p:extLst>
      <p:ext uri="{BB962C8B-B14F-4D97-AF65-F5344CB8AC3E}">
        <p14:creationId xmlns:p14="http://schemas.microsoft.com/office/powerpoint/2010/main" val="9318736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FAAEB60-095B-BC40-908F-BD39AA0A8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2553"/>
            <a:ext cx="9144000" cy="48528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1E9386-4B00-C74A-B0E3-7E053FEB9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Polygenic Risk Score for CHD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1753D-A11D-D64E-992F-679BA484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41</a:t>
            </a:fld>
            <a:endParaRPr lang="en-US" dirty="0"/>
          </a:p>
        </p:txBody>
      </p:sp>
      <p:pic>
        <p:nvPicPr>
          <p:cNvPr id="7" name="Picture 6" descr="Signature-Vertical.eps">
            <a:extLst>
              <a:ext uri="{FF2B5EF4-FFF2-40B4-BE49-F238E27FC236}">
                <a16:creationId xmlns:a16="http://schemas.microsoft.com/office/drawing/2014/main" id="{39D35268-4EDE-B64E-B994-D4B2536902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6502"/>
            <a:ext cx="1015550" cy="6354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97F39A-BA87-F04D-A2BA-4B6943193FD9}"/>
              </a:ext>
            </a:extLst>
          </p:cNvPr>
          <p:cNvSpPr txBox="1"/>
          <p:nvPr/>
        </p:nvSpPr>
        <p:spPr>
          <a:xfrm>
            <a:off x="2133600" y="1219200"/>
            <a:ext cx="5257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Prevalence of CHD in PRS percentiles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4AF3A2-D42F-2345-A508-543D4AF00EA7}"/>
              </a:ext>
            </a:extLst>
          </p:cNvPr>
          <p:cNvSpPr txBox="1"/>
          <p:nvPr/>
        </p:nvSpPr>
        <p:spPr>
          <a:xfrm>
            <a:off x="3908018" y="5491246"/>
            <a:ext cx="179197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PRS Percentile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B5D08C1-22CD-F646-9C7F-7FB5AFE6E068}"/>
              </a:ext>
            </a:extLst>
          </p:cNvPr>
          <p:cNvSpPr/>
          <p:nvPr/>
        </p:nvSpPr>
        <p:spPr>
          <a:xfrm>
            <a:off x="685800" y="4191000"/>
            <a:ext cx="8382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4DE7C9A-8A16-444F-AD08-F322A82A1507}"/>
              </a:ext>
            </a:extLst>
          </p:cNvPr>
          <p:cNvSpPr/>
          <p:nvPr/>
        </p:nvSpPr>
        <p:spPr>
          <a:xfrm>
            <a:off x="8047662" y="1752600"/>
            <a:ext cx="8382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D02F03D-EDAD-204E-956C-C041209294F2}"/>
              </a:ext>
            </a:extLst>
          </p:cNvPr>
          <p:cNvCxnSpPr>
            <a:cxnSpLocks/>
          </p:cNvCxnSpPr>
          <p:nvPr/>
        </p:nvCxnSpPr>
        <p:spPr>
          <a:xfrm flipV="1">
            <a:off x="1385314" y="4572000"/>
            <a:ext cx="4786886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A7C067A-C65A-314B-AEC4-ED55A2875731}"/>
              </a:ext>
            </a:extLst>
          </p:cNvPr>
          <p:cNvCxnSpPr>
            <a:cxnSpLocks/>
          </p:cNvCxnSpPr>
          <p:nvPr/>
        </p:nvCxnSpPr>
        <p:spPr>
          <a:xfrm flipV="1">
            <a:off x="6248400" y="2366150"/>
            <a:ext cx="2218362" cy="21656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EC4AF3F-C2A4-F749-81AA-1B90353108E4}"/>
              </a:ext>
            </a:extLst>
          </p:cNvPr>
          <p:cNvSpPr txBox="1"/>
          <p:nvPr/>
        </p:nvSpPr>
        <p:spPr>
          <a:xfrm>
            <a:off x="6123428" y="4463534"/>
            <a:ext cx="1843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3-fold difference!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D4E31B-B3F0-B441-B1A1-276B2C3F722B}"/>
              </a:ext>
            </a:extLst>
          </p:cNvPr>
          <p:cNvSpPr txBox="1"/>
          <p:nvPr/>
        </p:nvSpPr>
        <p:spPr>
          <a:xfrm>
            <a:off x="464013" y="5748928"/>
            <a:ext cx="3562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Number of samples ~70,000</a:t>
            </a:r>
          </a:p>
          <a:p>
            <a:r>
              <a:rPr lang="en-US" dirty="0"/>
              <a:t>Number of SNPs in the score 6.6M</a:t>
            </a:r>
          </a:p>
        </p:txBody>
      </p:sp>
    </p:spTree>
    <p:extLst>
      <p:ext uri="{BB962C8B-B14F-4D97-AF65-F5344CB8AC3E}">
        <p14:creationId xmlns:p14="http://schemas.microsoft.com/office/powerpoint/2010/main" val="15573240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B0540-4B7A-3B4B-88BD-3C660F9E5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Polygenic Risk Score for CHD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EB2110-C055-9C4C-8A9B-25A567D92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42</a:t>
            </a:fld>
            <a:endParaRPr lang="en-US" dirty="0"/>
          </a:p>
        </p:txBody>
      </p:sp>
      <p:pic>
        <p:nvPicPr>
          <p:cNvPr id="5" name="Picture 4" descr="Signature-Vertical.eps">
            <a:extLst>
              <a:ext uri="{FF2B5EF4-FFF2-40B4-BE49-F238E27FC236}">
                <a16:creationId xmlns:a16="http://schemas.microsoft.com/office/drawing/2014/main" id="{5B0538D4-EE41-C446-AE01-21456221B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6502"/>
            <a:ext cx="1015550" cy="6354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C4E37C-7283-D64A-B8A8-023F40C7D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3684"/>
            <a:ext cx="9144000" cy="40706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EBD81C-D0BC-724D-A00E-81B39BA066CA}"/>
              </a:ext>
            </a:extLst>
          </p:cNvPr>
          <p:cNvSpPr txBox="1"/>
          <p:nvPr/>
        </p:nvSpPr>
        <p:spPr>
          <a:xfrm>
            <a:off x="908222" y="5730941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CHD Cases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934810-CF40-614D-8E89-250010C67A1F}"/>
              </a:ext>
            </a:extLst>
          </p:cNvPr>
          <p:cNvSpPr txBox="1"/>
          <p:nvPr/>
        </p:nvSpPr>
        <p:spPr>
          <a:xfrm>
            <a:off x="485399" y="1393684"/>
            <a:ext cx="1613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Dataset: HUNT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EA0117-4A10-3E4A-8584-30DD64D05D18}"/>
              </a:ext>
            </a:extLst>
          </p:cNvPr>
          <p:cNvSpPr txBox="1"/>
          <p:nvPr/>
        </p:nvSpPr>
        <p:spPr>
          <a:xfrm rot="16200000">
            <a:off x="-1070197" y="3224060"/>
            <a:ext cx="250972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Genetic Risk Score for CAD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A7DC39-EB57-2B4B-BE0B-9D179E7B9A20}"/>
              </a:ext>
            </a:extLst>
          </p:cNvPr>
          <p:cNvSpPr/>
          <p:nvPr/>
        </p:nvSpPr>
        <p:spPr>
          <a:xfrm>
            <a:off x="762000" y="5540247"/>
            <a:ext cx="152400" cy="152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BA1EC4-2540-3E4F-84E3-762A9B4920FC}"/>
              </a:ext>
            </a:extLst>
          </p:cNvPr>
          <p:cNvSpPr/>
          <p:nvPr/>
        </p:nvSpPr>
        <p:spPr>
          <a:xfrm>
            <a:off x="762000" y="5839407"/>
            <a:ext cx="152400" cy="152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9B5D87-F86F-2E47-B86A-3C289238428B}"/>
              </a:ext>
            </a:extLst>
          </p:cNvPr>
          <p:cNvSpPr txBox="1"/>
          <p:nvPr/>
        </p:nvSpPr>
        <p:spPr>
          <a:xfrm>
            <a:off x="908221" y="5426410"/>
            <a:ext cx="985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Controls</a:t>
            </a:r>
          </a:p>
        </p:txBody>
      </p:sp>
    </p:spTree>
    <p:extLst>
      <p:ext uri="{BB962C8B-B14F-4D97-AF65-F5344CB8AC3E}">
        <p14:creationId xmlns:p14="http://schemas.microsoft.com/office/powerpoint/2010/main" val="29395950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B0540-4B7A-3B4B-88BD-3C660F9E5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Polygenic Risk Score for CHD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EB2110-C055-9C4C-8A9B-25A567D92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43</a:t>
            </a:fld>
            <a:endParaRPr lang="en-US" dirty="0"/>
          </a:p>
        </p:txBody>
      </p:sp>
      <p:pic>
        <p:nvPicPr>
          <p:cNvPr id="5" name="Picture 4" descr="Signature-Vertical.eps">
            <a:extLst>
              <a:ext uri="{FF2B5EF4-FFF2-40B4-BE49-F238E27FC236}">
                <a16:creationId xmlns:a16="http://schemas.microsoft.com/office/drawing/2014/main" id="{5B0538D4-EE41-C446-AE01-21456221B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6502"/>
            <a:ext cx="1015550" cy="6354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C4E37C-7283-D64A-B8A8-023F40C7D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3684"/>
            <a:ext cx="9144000" cy="40706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EBD81C-D0BC-724D-A00E-81B39BA066CA}"/>
              </a:ext>
            </a:extLst>
          </p:cNvPr>
          <p:cNvSpPr txBox="1"/>
          <p:nvPr/>
        </p:nvSpPr>
        <p:spPr>
          <a:xfrm>
            <a:off x="908222" y="5730941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CHD Cases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934810-CF40-614D-8E89-250010C67A1F}"/>
              </a:ext>
            </a:extLst>
          </p:cNvPr>
          <p:cNvSpPr txBox="1"/>
          <p:nvPr/>
        </p:nvSpPr>
        <p:spPr>
          <a:xfrm>
            <a:off x="485399" y="1393684"/>
            <a:ext cx="1613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Dataset: HUNT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EA0117-4A10-3E4A-8584-30DD64D05D18}"/>
              </a:ext>
            </a:extLst>
          </p:cNvPr>
          <p:cNvSpPr txBox="1"/>
          <p:nvPr/>
        </p:nvSpPr>
        <p:spPr>
          <a:xfrm rot="16200000">
            <a:off x="-1070197" y="3224060"/>
            <a:ext cx="250972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Genetic Risk Score for CAD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A7DC39-EB57-2B4B-BE0B-9D179E7B9A20}"/>
              </a:ext>
            </a:extLst>
          </p:cNvPr>
          <p:cNvSpPr/>
          <p:nvPr/>
        </p:nvSpPr>
        <p:spPr>
          <a:xfrm>
            <a:off x="762000" y="5540247"/>
            <a:ext cx="152400" cy="152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BA1EC4-2540-3E4F-84E3-762A9B4920FC}"/>
              </a:ext>
            </a:extLst>
          </p:cNvPr>
          <p:cNvSpPr/>
          <p:nvPr/>
        </p:nvSpPr>
        <p:spPr>
          <a:xfrm>
            <a:off x="762000" y="5839407"/>
            <a:ext cx="152400" cy="152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9B5D87-F86F-2E47-B86A-3C289238428B}"/>
              </a:ext>
            </a:extLst>
          </p:cNvPr>
          <p:cNvSpPr txBox="1"/>
          <p:nvPr/>
        </p:nvSpPr>
        <p:spPr>
          <a:xfrm>
            <a:off x="908221" y="5426410"/>
            <a:ext cx="985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Controls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96706C9-A2D5-5048-A31F-DBEA4F067D67}"/>
              </a:ext>
            </a:extLst>
          </p:cNvPr>
          <p:cNvSpPr/>
          <p:nvPr/>
        </p:nvSpPr>
        <p:spPr>
          <a:xfrm>
            <a:off x="485399" y="2590800"/>
            <a:ext cx="1613390" cy="182880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4E36256-0F9F-854A-956B-D97247A8E93B}"/>
              </a:ext>
            </a:extLst>
          </p:cNvPr>
          <p:cNvSpPr/>
          <p:nvPr/>
        </p:nvSpPr>
        <p:spPr>
          <a:xfrm>
            <a:off x="7338075" y="2598683"/>
            <a:ext cx="1613390" cy="182880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A852531-445E-8C40-91D5-A0F640AE4795}"/>
              </a:ext>
            </a:extLst>
          </p:cNvPr>
          <p:cNvCxnSpPr>
            <a:cxnSpLocks/>
            <a:stCxn id="3" idx="5"/>
          </p:cNvCxnSpPr>
          <p:nvPr/>
        </p:nvCxnSpPr>
        <p:spPr>
          <a:xfrm>
            <a:off x="1862514" y="4151778"/>
            <a:ext cx="3843761" cy="16553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A259931-1498-3149-9A2C-9221B8636391}"/>
              </a:ext>
            </a:extLst>
          </p:cNvPr>
          <p:cNvCxnSpPr>
            <a:cxnSpLocks/>
            <a:stCxn id="14" idx="3"/>
          </p:cNvCxnSpPr>
          <p:nvPr/>
        </p:nvCxnSpPr>
        <p:spPr>
          <a:xfrm flipH="1">
            <a:off x="5867400" y="4159661"/>
            <a:ext cx="1706950" cy="16797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71B63D8-A6D6-CB4A-90D3-EC0FC198D8EA}"/>
              </a:ext>
            </a:extLst>
          </p:cNvPr>
          <p:cNvSpPr txBox="1"/>
          <p:nvPr/>
        </p:nvSpPr>
        <p:spPr>
          <a:xfrm>
            <a:off x="4648200" y="5807163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Notice the difference between young and old?</a:t>
            </a:r>
          </a:p>
        </p:txBody>
      </p:sp>
    </p:spTree>
    <p:extLst>
      <p:ext uri="{BB962C8B-B14F-4D97-AF65-F5344CB8AC3E}">
        <p14:creationId xmlns:p14="http://schemas.microsoft.com/office/powerpoint/2010/main" val="20536686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B0540-4B7A-3B4B-88BD-3C660F9E5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Polygenic Risk Score for CHD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EB2110-C055-9C4C-8A9B-25A567D92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44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C4E37C-7283-D64A-B8A8-023F40C7D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3684"/>
            <a:ext cx="9144000" cy="40706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934810-CF40-614D-8E89-250010C67A1F}"/>
              </a:ext>
            </a:extLst>
          </p:cNvPr>
          <p:cNvSpPr txBox="1"/>
          <p:nvPr/>
        </p:nvSpPr>
        <p:spPr>
          <a:xfrm>
            <a:off x="485399" y="1393684"/>
            <a:ext cx="1613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Dataset: HUNT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EA0117-4A10-3E4A-8584-30DD64D05D18}"/>
              </a:ext>
            </a:extLst>
          </p:cNvPr>
          <p:cNvSpPr txBox="1"/>
          <p:nvPr/>
        </p:nvSpPr>
        <p:spPr>
          <a:xfrm rot="16200000">
            <a:off x="-1070197" y="3224060"/>
            <a:ext cx="250972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Genetic Risk Score for CAD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8B27F9-E8BA-4E4F-9ADF-3BBD068B500B}"/>
              </a:ext>
            </a:extLst>
          </p:cNvPr>
          <p:cNvSpPr/>
          <p:nvPr/>
        </p:nvSpPr>
        <p:spPr>
          <a:xfrm>
            <a:off x="3186780" y="1189898"/>
            <a:ext cx="5666454" cy="53299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72F14C-52A8-F149-8C51-48C17C492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657" y="1109412"/>
            <a:ext cx="5600700" cy="558924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A7B1AFB-EF7C-964C-AD3E-30DB7DC256F2}"/>
              </a:ext>
            </a:extLst>
          </p:cNvPr>
          <p:cNvSpPr/>
          <p:nvPr/>
        </p:nvSpPr>
        <p:spPr>
          <a:xfrm>
            <a:off x="609600" y="1981200"/>
            <a:ext cx="1295400" cy="3124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594E70E-1B35-6946-BE23-1A06C4A643A9}"/>
              </a:ext>
            </a:extLst>
          </p:cNvPr>
          <p:cNvCxnSpPr/>
          <p:nvPr/>
        </p:nvCxnSpPr>
        <p:spPr>
          <a:xfrm flipV="1">
            <a:off x="1905000" y="1189898"/>
            <a:ext cx="1281780" cy="7913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A53283F-637C-B746-B5EE-924135CD6A7C}"/>
              </a:ext>
            </a:extLst>
          </p:cNvPr>
          <p:cNvCxnSpPr>
            <a:cxnSpLocks/>
          </p:cNvCxnSpPr>
          <p:nvPr/>
        </p:nvCxnSpPr>
        <p:spPr>
          <a:xfrm>
            <a:off x="1902500" y="5094984"/>
            <a:ext cx="1284280" cy="14248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Signature-Vertical.eps">
            <a:extLst>
              <a:ext uri="{FF2B5EF4-FFF2-40B4-BE49-F238E27FC236}">
                <a16:creationId xmlns:a16="http://schemas.microsoft.com/office/drawing/2014/main" id="{152079C0-357E-BA44-9644-160F196D04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6502"/>
            <a:ext cx="1015550" cy="6354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BCC5293-A4AE-4D42-8712-53321F2E6D17}"/>
              </a:ext>
            </a:extLst>
          </p:cNvPr>
          <p:cNvSpPr txBox="1"/>
          <p:nvPr/>
        </p:nvSpPr>
        <p:spPr>
          <a:xfrm>
            <a:off x="908222" y="5730941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CHD Cases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E4F1D9A-80E4-AC47-8F3D-5F9536722256}"/>
              </a:ext>
            </a:extLst>
          </p:cNvPr>
          <p:cNvSpPr/>
          <p:nvPr/>
        </p:nvSpPr>
        <p:spPr>
          <a:xfrm>
            <a:off x="762000" y="5540247"/>
            <a:ext cx="152400" cy="152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4F19A8F-B61F-634A-B9D3-5FB38265DB9D}"/>
              </a:ext>
            </a:extLst>
          </p:cNvPr>
          <p:cNvSpPr/>
          <p:nvPr/>
        </p:nvSpPr>
        <p:spPr>
          <a:xfrm>
            <a:off x="762000" y="5839407"/>
            <a:ext cx="152400" cy="152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14E517-964B-6747-A23B-98EEE8CD0D1D}"/>
              </a:ext>
            </a:extLst>
          </p:cNvPr>
          <p:cNvSpPr txBox="1"/>
          <p:nvPr/>
        </p:nvSpPr>
        <p:spPr>
          <a:xfrm>
            <a:off x="908221" y="5426410"/>
            <a:ext cx="985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Controls</a:t>
            </a:r>
          </a:p>
        </p:txBody>
      </p:sp>
    </p:spTree>
    <p:extLst>
      <p:ext uri="{BB962C8B-B14F-4D97-AF65-F5344CB8AC3E}">
        <p14:creationId xmlns:p14="http://schemas.microsoft.com/office/powerpoint/2010/main" val="12677591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1D875-0A4E-5D43-8C4F-43E4D35BF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Polygenic Risk Score for CHD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CB8806-88FA-0D46-BA1B-B399E5F16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45</a:t>
            </a:fld>
            <a:endParaRPr lang="en-US" dirty="0"/>
          </a:p>
        </p:txBody>
      </p:sp>
      <p:pic>
        <p:nvPicPr>
          <p:cNvPr id="5" name="Picture 4" descr="Signature-Vertical.eps">
            <a:extLst>
              <a:ext uri="{FF2B5EF4-FFF2-40B4-BE49-F238E27FC236}">
                <a16:creationId xmlns:a16="http://schemas.microsoft.com/office/drawing/2014/main" id="{0A6F2110-EE34-3141-AC08-609BDBAEE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6502"/>
            <a:ext cx="1015550" cy="635498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852E5713-8487-1A4D-9E6B-8E08186FE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509"/>
            <a:ext cx="9144000" cy="3140927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77517F73-5B88-6044-AC5C-DED2E42C9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6388"/>
            <a:ext cx="9144000" cy="18751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74262E-A861-004E-B669-DF214B789787}"/>
              </a:ext>
            </a:extLst>
          </p:cNvPr>
          <p:cNvSpPr txBox="1"/>
          <p:nvPr/>
        </p:nvSpPr>
        <p:spPr>
          <a:xfrm>
            <a:off x="76200" y="5943600"/>
            <a:ext cx="8940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Khera</a:t>
            </a:r>
            <a:r>
              <a:rPr lang="en-US" sz="1400" dirty="0"/>
              <a:t> AV. et al (2018): Genome-wide polygenic scores for common diseases identify individuals with risk equivalent to monogenic mutations</a:t>
            </a:r>
            <a:r>
              <a:rPr lang="en-US" sz="1400" i="1" dirty="0"/>
              <a:t>. Nature Genetics </a:t>
            </a:r>
            <a:r>
              <a:rPr lang="en-US" sz="1400" dirty="0"/>
              <a:t>50: 1219-1224</a:t>
            </a:r>
          </a:p>
        </p:txBody>
      </p:sp>
    </p:spTree>
    <p:extLst>
      <p:ext uri="{BB962C8B-B14F-4D97-AF65-F5344CB8AC3E}">
        <p14:creationId xmlns:p14="http://schemas.microsoft.com/office/powerpoint/2010/main" val="33311125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EB991-6169-BC48-BC69-5AFCEDCEC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Polygenic Risk Scores for Risk Factors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DC1F7-34C7-8149-A04B-77E498EF5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46</a:t>
            </a:fld>
            <a:endParaRPr lang="en-US" dirty="0"/>
          </a:p>
        </p:txBody>
      </p:sp>
      <p:pic>
        <p:nvPicPr>
          <p:cNvPr id="5" name="Picture 4" descr="Signature-Vertical.eps">
            <a:extLst>
              <a:ext uri="{FF2B5EF4-FFF2-40B4-BE49-F238E27FC236}">
                <a16:creationId xmlns:a16="http://schemas.microsoft.com/office/drawing/2014/main" id="{BCB50DF5-2745-8845-98A2-C71DA338C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6502"/>
            <a:ext cx="1015550" cy="635498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16358803-DE56-0646-81BA-0D3BE4D1D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66800"/>
            <a:ext cx="7023100" cy="3937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B99744-B1F6-4B4C-B9FF-1B85326754A5}"/>
              </a:ext>
            </a:extLst>
          </p:cNvPr>
          <p:cNvSpPr txBox="1"/>
          <p:nvPr/>
        </p:nvSpPr>
        <p:spPr>
          <a:xfrm>
            <a:off x="609601" y="533400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Sinnot</a:t>
            </a:r>
            <a:r>
              <a:rPr lang="en-US" dirty="0"/>
              <a:t>-Armstrong N. et al. (2019): Genetics of 38 blood and urine biomarkers in the UK Biobank. </a:t>
            </a:r>
            <a:r>
              <a:rPr lang="en-US" i="1" dirty="0" err="1"/>
              <a:t>Bioarchives</a:t>
            </a:r>
            <a:r>
              <a:rPr lang="en-US" i="1" dirty="0"/>
              <a:t>.</a:t>
            </a:r>
            <a:r>
              <a:rPr lang="en-US" dirty="0"/>
              <a:t> </a:t>
            </a:r>
            <a:r>
              <a:rPr lang="en-US" dirty="0" err="1"/>
              <a:t>doi</a:t>
            </a:r>
            <a:r>
              <a:rPr lang="en-US" dirty="0"/>
              <a:t>: https://</a:t>
            </a:r>
            <a:r>
              <a:rPr lang="en-US" dirty="0" err="1"/>
              <a:t>doi.org</a:t>
            </a:r>
            <a:r>
              <a:rPr lang="en-US" dirty="0"/>
              <a:t>/10.1101/660506</a:t>
            </a:r>
          </a:p>
        </p:txBody>
      </p:sp>
    </p:spTree>
    <p:extLst>
      <p:ext uri="{BB962C8B-B14F-4D97-AF65-F5344CB8AC3E}">
        <p14:creationId xmlns:p14="http://schemas.microsoft.com/office/powerpoint/2010/main" val="19547851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EB991-6169-BC48-BC69-5AFCEDCEC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Polygenic Risk Scores for Risk Factors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DC1F7-34C7-8149-A04B-77E498EF5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47</a:t>
            </a:fld>
            <a:endParaRPr lang="en-US" dirty="0"/>
          </a:p>
        </p:txBody>
      </p:sp>
      <p:pic>
        <p:nvPicPr>
          <p:cNvPr id="5" name="Picture 4" descr="Signature-Vertical.eps">
            <a:extLst>
              <a:ext uri="{FF2B5EF4-FFF2-40B4-BE49-F238E27FC236}">
                <a16:creationId xmlns:a16="http://schemas.microsoft.com/office/drawing/2014/main" id="{BCB50DF5-2745-8845-98A2-C71DA338C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6502"/>
            <a:ext cx="1015550" cy="635498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16358803-DE56-0646-81BA-0D3BE4D1D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66800"/>
            <a:ext cx="7023100" cy="3937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B99744-B1F6-4B4C-B9FF-1B85326754A5}"/>
              </a:ext>
            </a:extLst>
          </p:cNvPr>
          <p:cNvSpPr txBox="1"/>
          <p:nvPr/>
        </p:nvSpPr>
        <p:spPr>
          <a:xfrm>
            <a:off x="609601" y="533400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Sinnot</a:t>
            </a:r>
            <a:r>
              <a:rPr lang="en-US" dirty="0"/>
              <a:t>-Armstrong N. et al. (2019): Genetics of 38 blood and urine biomarkers in the UK Biobank. </a:t>
            </a:r>
            <a:r>
              <a:rPr lang="en-US" i="1" dirty="0" err="1"/>
              <a:t>Bioarchives</a:t>
            </a:r>
            <a:r>
              <a:rPr lang="en-US" i="1" dirty="0"/>
              <a:t>.</a:t>
            </a:r>
            <a:r>
              <a:rPr lang="en-US" dirty="0"/>
              <a:t> </a:t>
            </a:r>
            <a:r>
              <a:rPr lang="en-US" dirty="0" err="1"/>
              <a:t>doi</a:t>
            </a:r>
            <a:r>
              <a:rPr lang="en-US" dirty="0"/>
              <a:t>: https://</a:t>
            </a:r>
            <a:r>
              <a:rPr lang="en-US" dirty="0" err="1"/>
              <a:t>doi.org</a:t>
            </a:r>
            <a:r>
              <a:rPr lang="en-US" dirty="0"/>
              <a:t>/10.1101/660506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1F542CF-2401-9D42-9423-327749152401}"/>
              </a:ext>
            </a:extLst>
          </p:cNvPr>
          <p:cNvSpPr/>
          <p:nvPr/>
        </p:nvSpPr>
        <p:spPr>
          <a:xfrm>
            <a:off x="2667000" y="4038600"/>
            <a:ext cx="990600" cy="965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82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2629-0C1C-5645-8F57-33590A036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9F15A-E6A3-8642-A6E8-E15ED838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Background for complex diseases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Genome-wide association analyses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Coronary heart disease prediction</a:t>
            </a:r>
          </a:p>
          <a:p>
            <a:endParaRPr lang="en-US" dirty="0"/>
          </a:p>
          <a:p>
            <a:r>
              <a:rPr lang="en-US" dirty="0"/>
              <a:t>Challenges in genetic prediction</a:t>
            </a:r>
          </a:p>
          <a:p>
            <a:endParaRPr lang="en-US" dirty="0"/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Where to go from here?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70075-A2BA-4D40-8F0E-0C422883C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48</a:t>
            </a:fld>
            <a:endParaRPr lang="en-US" dirty="0"/>
          </a:p>
        </p:txBody>
      </p:sp>
      <p:pic>
        <p:nvPicPr>
          <p:cNvPr id="5" name="Picture 4" descr="Signature-Vertical.eps">
            <a:extLst>
              <a:ext uri="{FF2B5EF4-FFF2-40B4-BE49-F238E27FC236}">
                <a16:creationId xmlns:a16="http://schemas.microsoft.com/office/drawing/2014/main" id="{C9864237-F39A-A646-9B8A-97DBCF761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6502"/>
            <a:ext cx="1015550" cy="63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820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Translating Polygenic Risk into Clinics Requires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More accurate prediction models </a:t>
            </a:r>
          </a:p>
          <a:p>
            <a:r>
              <a:rPr lang="en-US" dirty="0"/>
              <a:t>Good population reference datasets </a:t>
            </a:r>
          </a:p>
          <a:p>
            <a:pPr lvl="1"/>
            <a:r>
              <a:rPr lang="en-US" dirty="0"/>
              <a:t>for ex. </a:t>
            </a:r>
            <a:r>
              <a:rPr lang="en-US" dirty="0" err="1"/>
              <a:t>FinnGen</a:t>
            </a:r>
            <a:r>
              <a:rPr lang="en-US" dirty="0"/>
              <a:t> &amp; </a:t>
            </a:r>
            <a:r>
              <a:rPr lang="en-US" dirty="0" err="1"/>
              <a:t>Ukbb</a:t>
            </a:r>
            <a:r>
              <a:rPr lang="en-US" dirty="0"/>
              <a:t> &amp; MVP </a:t>
            </a:r>
            <a:r>
              <a:rPr lang="en-US" dirty="0" err="1"/>
              <a:t>BioBanks</a:t>
            </a:r>
            <a:endParaRPr lang="en-US" dirty="0"/>
          </a:p>
          <a:p>
            <a:r>
              <a:rPr lang="en-US" dirty="0"/>
              <a:t>Easy user interface for the clinicians and patients </a:t>
            </a:r>
          </a:p>
          <a:p>
            <a:r>
              <a:rPr lang="en-US" dirty="0"/>
              <a:t>Training for Clinicians for understanding genetic risk </a:t>
            </a:r>
          </a:p>
          <a:p>
            <a:pPr lvl="1"/>
            <a:r>
              <a:rPr lang="en-US" dirty="0"/>
              <a:t>Education of future MDs in collaboration with Medical Faculty</a:t>
            </a:r>
          </a:p>
          <a:p>
            <a:r>
              <a:rPr lang="en-US" dirty="0"/>
              <a:t>Identifying the preventative actions that can be used to counter the risk</a:t>
            </a:r>
          </a:p>
          <a:p>
            <a:r>
              <a:rPr lang="en-US" dirty="0"/>
              <a:t>automated computation for the risk prediction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49</a:t>
            </a:fld>
            <a:endParaRPr lang="en-US" dirty="0"/>
          </a:p>
        </p:txBody>
      </p:sp>
      <p:pic>
        <p:nvPicPr>
          <p:cNvPr id="5" name="Picture 4" descr="Signature-Vertical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6502"/>
            <a:ext cx="1015550" cy="63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97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672A2-6CC9-D54B-A795-2B10B241F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Inheritance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9A1930-A05C-C14C-8008-004B3DFEE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Picture 4" descr="Signature-Vertical.eps">
            <a:extLst>
              <a:ext uri="{FF2B5EF4-FFF2-40B4-BE49-F238E27FC236}">
                <a16:creationId xmlns:a16="http://schemas.microsoft.com/office/drawing/2014/main" id="{7250DED8-03FE-6D44-ACC1-87651534A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6502"/>
            <a:ext cx="1015550" cy="6354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2958455-DAE0-D442-AEC0-F7C0FA42953C}"/>
              </a:ext>
            </a:extLst>
          </p:cNvPr>
          <p:cNvSpPr txBox="1"/>
          <p:nvPr/>
        </p:nvSpPr>
        <p:spPr>
          <a:xfrm>
            <a:off x="1143000" y="1014950"/>
            <a:ext cx="2161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Dad’s chromosomes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80E9C4-17F2-2E4C-9B0C-B8CD6F72AA47}"/>
              </a:ext>
            </a:extLst>
          </p:cNvPr>
          <p:cNvSpPr txBox="1"/>
          <p:nvPr/>
        </p:nvSpPr>
        <p:spPr>
          <a:xfrm>
            <a:off x="5410200" y="1040035"/>
            <a:ext cx="247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Mother’s chromosomes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E9C055C-7681-7047-901C-9FBC74586A82}"/>
              </a:ext>
            </a:extLst>
          </p:cNvPr>
          <p:cNvCxnSpPr>
            <a:cxnSpLocks/>
          </p:cNvCxnSpPr>
          <p:nvPr/>
        </p:nvCxnSpPr>
        <p:spPr>
          <a:xfrm>
            <a:off x="2484174" y="3364879"/>
            <a:ext cx="6638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7AC20C6-059A-DB46-A641-F89942731EFC}"/>
              </a:ext>
            </a:extLst>
          </p:cNvPr>
          <p:cNvCxnSpPr>
            <a:cxnSpLocks/>
          </p:cNvCxnSpPr>
          <p:nvPr/>
        </p:nvCxnSpPr>
        <p:spPr>
          <a:xfrm flipH="1">
            <a:off x="5764293" y="3399038"/>
            <a:ext cx="72128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D33D43B-DCBD-6E42-ABAE-7FF081BDD739}"/>
              </a:ext>
            </a:extLst>
          </p:cNvPr>
          <p:cNvSpPr txBox="1"/>
          <p:nvPr/>
        </p:nvSpPr>
        <p:spPr>
          <a:xfrm>
            <a:off x="533400" y="3048000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Meiosis</a:t>
            </a:r>
          </a:p>
        </p:txBody>
      </p:sp>
      <p:cxnSp>
        <p:nvCxnSpPr>
          <p:cNvPr id="36" name="Curved Connector 35">
            <a:extLst>
              <a:ext uri="{FF2B5EF4-FFF2-40B4-BE49-F238E27FC236}">
                <a16:creationId xmlns:a16="http://schemas.microsoft.com/office/drawing/2014/main" id="{725C262B-D59F-B844-BFF4-03F393EF03FD}"/>
              </a:ext>
            </a:extLst>
          </p:cNvPr>
          <p:cNvCxnSpPr/>
          <p:nvPr/>
        </p:nvCxnSpPr>
        <p:spPr>
          <a:xfrm rot="16200000" flipH="1">
            <a:off x="1600200" y="3276600"/>
            <a:ext cx="838200" cy="228600"/>
          </a:xfrm>
          <a:prstGeom prst="curvedConnector3">
            <a:avLst/>
          </a:prstGeom>
          <a:ln w="603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urved Connector 36">
            <a:extLst>
              <a:ext uri="{FF2B5EF4-FFF2-40B4-BE49-F238E27FC236}">
                <a16:creationId xmlns:a16="http://schemas.microsoft.com/office/drawing/2014/main" id="{4595AFCB-0E48-B44D-8180-8617E9AB574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619250" y="3231649"/>
            <a:ext cx="800100" cy="337299"/>
          </a:xfrm>
          <a:prstGeom prst="curvedConnector3">
            <a:avLst/>
          </a:prstGeom>
          <a:ln w="603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urved Connector 39">
            <a:extLst>
              <a:ext uri="{FF2B5EF4-FFF2-40B4-BE49-F238E27FC236}">
                <a16:creationId xmlns:a16="http://schemas.microsoft.com/office/drawing/2014/main" id="{AFAA63A7-4C97-CF4B-904F-81E0E52B3398}"/>
              </a:ext>
            </a:extLst>
          </p:cNvPr>
          <p:cNvCxnSpPr/>
          <p:nvPr/>
        </p:nvCxnSpPr>
        <p:spPr>
          <a:xfrm rot="16200000" flipH="1">
            <a:off x="1786483" y="3305048"/>
            <a:ext cx="838200" cy="228600"/>
          </a:xfrm>
          <a:prstGeom prst="curvedConnector3">
            <a:avLst/>
          </a:prstGeom>
          <a:ln w="603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40">
            <a:extLst>
              <a:ext uri="{FF2B5EF4-FFF2-40B4-BE49-F238E27FC236}">
                <a16:creationId xmlns:a16="http://schemas.microsoft.com/office/drawing/2014/main" id="{07F1707F-868B-A14A-AABE-DA389B36B71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805533" y="3260097"/>
            <a:ext cx="800100" cy="337299"/>
          </a:xfrm>
          <a:prstGeom prst="curvedConnector3">
            <a:avLst/>
          </a:prstGeom>
          <a:ln w="603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>
            <a:extLst>
              <a:ext uri="{FF2B5EF4-FFF2-40B4-BE49-F238E27FC236}">
                <a16:creationId xmlns:a16="http://schemas.microsoft.com/office/drawing/2014/main" id="{431983BC-2E28-AC43-92C5-8440AA5C2AF9}"/>
              </a:ext>
            </a:extLst>
          </p:cNvPr>
          <p:cNvCxnSpPr/>
          <p:nvPr/>
        </p:nvCxnSpPr>
        <p:spPr>
          <a:xfrm rot="16200000" flipH="1">
            <a:off x="1468268" y="1717783"/>
            <a:ext cx="838200" cy="228600"/>
          </a:xfrm>
          <a:prstGeom prst="curvedConnector3">
            <a:avLst/>
          </a:prstGeom>
          <a:ln w="603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38BA032E-4A90-864D-8586-7E083C8461D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487318" y="1672832"/>
            <a:ext cx="800100" cy="337299"/>
          </a:xfrm>
          <a:prstGeom prst="curvedConnector3">
            <a:avLst/>
          </a:prstGeom>
          <a:ln w="603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urved Connector 43">
            <a:extLst>
              <a:ext uri="{FF2B5EF4-FFF2-40B4-BE49-F238E27FC236}">
                <a16:creationId xmlns:a16="http://schemas.microsoft.com/office/drawing/2014/main" id="{970B90E0-1A68-B54B-AFDF-6D9F5C5DC1B4}"/>
              </a:ext>
            </a:extLst>
          </p:cNvPr>
          <p:cNvCxnSpPr/>
          <p:nvPr/>
        </p:nvCxnSpPr>
        <p:spPr>
          <a:xfrm rot="16200000" flipH="1">
            <a:off x="2085683" y="1765478"/>
            <a:ext cx="838200" cy="228600"/>
          </a:xfrm>
          <a:prstGeom prst="curvedConnector3">
            <a:avLst/>
          </a:prstGeom>
          <a:ln w="603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urved Connector 44">
            <a:extLst>
              <a:ext uri="{FF2B5EF4-FFF2-40B4-BE49-F238E27FC236}">
                <a16:creationId xmlns:a16="http://schemas.microsoft.com/office/drawing/2014/main" id="{97A19547-0C33-2A4E-A656-05882B60E99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088483" y="1691880"/>
            <a:ext cx="800100" cy="337299"/>
          </a:xfrm>
          <a:prstGeom prst="curvedConnector3">
            <a:avLst/>
          </a:prstGeom>
          <a:ln w="603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2EC3A6C1-D25E-7E46-A60C-A9598F7A3F41}"/>
              </a:ext>
            </a:extLst>
          </p:cNvPr>
          <p:cNvCxnSpPr/>
          <p:nvPr/>
        </p:nvCxnSpPr>
        <p:spPr>
          <a:xfrm rot="16200000" flipH="1">
            <a:off x="5903634" y="1840314"/>
            <a:ext cx="838200" cy="228600"/>
          </a:xfrm>
          <a:prstGeom prst="curvedConnector3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urved Connector 46">
            <a:extLst>
              <a:ext uri="{FF2B5EF4-FFF2-40B4-BE49-F238E27FC236}">
                <a16:creationId xmlns:a16="http://schemas.microsoft.com/office/drawing/2014/main" id="{09F05DC1-7FF1-E240-BA2D-D571D93D187E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922684" y="1795363"/>
            <a:ext cx="800100" cy="337299"/>
          </a:xfrm>
          <a:prstGeom prst="curvedConnector3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urved Connector 47">
            <a:extLst>
              <a:ext uri="{FF2B5EF4-FFF2-40B4-BE49-F238E27FC236}">
                <a16:creationId xmlns:a16="http://schemas.microsoft.com/office/drawing/2014/main" id="{779A5EB5-CE48-BD42-9F6E-34664EF6E478}"/>
              </a:ext>
            </a:extLst>
          </p:cNvPr>
          <p:cNvCxnSpPr/>
          <p:nvPr/>
        </p:nvCxnSpPr>
        <p:spPr>
          <a:xfrm rot="16200000" flipH="1">
            <a:off x="6521049" y="1888009"/>
            <a:ext cx="838200" cy="228600"/>
          </a:xfrm>
          <a:prstGeom prst="curvedConnector3">
            <a:avLst/>
          </a:prstGeom>
          <a:ln w="603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4796553B-9C74-5343-ABE2-26E06AD8B80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523849" y="1814411"/>
            <a:ext cx="800100" cy="337299"/>
          </a:xfrm>
          <a:prstGeom prst="curvedConnector3">
            <a:avLst/>
          </a:prstGeom>
          <a:ln w="603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urved Connector 49">
            <a:extLst>
              <a:ext uri="{FF2B5EF4-FFF2-40B4-BE49-F238E27FC236}">
                <a16:creationId xmlns:a16="http://schemas.microsoft.com/office/drawing/2014/main" id="{7F9D5F22-06A5-9D4F-9665-8D2F8B514AD6}"/>
              </a:ext>
            </a:extLst>
          </p:cNvPr>
          <p:cNvCxnSpPr/>
          <p:nvPr/>
        </p:nvCxnSpPr>
        <p:spPr>
          <a:xfrm rot="16200000" flipH="1">
            <a:off x="6421407" y="3276597"/>
            <a:ext cx="838200" cy="228600"/>
          </a:xfrm>
          <a:prstGeom prst="curvedConnector3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urved Connector 50">
            <a:extLst>
              <a:ext uri="{FF2B5EF4-FFF2-40B4-BE49-F238E27FC236}">
                <a16:creationId xmlns:a16="http://schemas.microsoft.com/office/drawing/2014/main" id="{ACD94407-BD6F-3C48-9A71-DEA5F98CF46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440457" y="3231646"/>
            <a:ext cx="800100" cy="337299"/>
          </a:xfrm>
          <a:prstGeom prst="curvedConnector3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urved Connector 51">
            <a:extLst>
              <a:ext uri="{FF2B5EF4-FFF2-40B4-BE49-F238E27FC236}">
                <a16:creationId xmlns:a16="http://schemas.microsoft.com/office/drawing/2014/main" id="{37A768F4-E581-414F-8CBA-2BAAB1DC82A4}"/>
              </a:ext>
            </a:extLst>
          </p:cNvPr>
          <p:cNvCxnSpPr/>
          <p:nvPr/>
        </p:nvCxnSpPr>
        <p:spPr>
          <a:xfrm rot="16200000" flipH="1">
            <a:off x="6589919" y="3303986"/>
            <a:ext cx="838200" cy="228600"/>
          </a:xfrm>
          <a:prstGeom prst="curvedConnector3">
            <a:avLst/>
          </a:prstGeom>
          <a:ln w="603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urved Connector 52">
            <a:extLst>
              <a:ext uri="{FF2B5EF4-FFF2-40B4-BE49-F238E27FC236}">
                <a16:creationId xmlns:a16="http://schemas.microsoft.com/office/drawing/2014/main" id="{202D8CF9-E881-BE4C-A3A4-48D9472267A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592719" y="3230388"/>
            <a:ext cx="800100" cy="337299"/>
          </a:xfrm>
          <a:prstGeom prst="curvedConnector3">
            <a:avLst/>
          </a:prstGeom>
          <a:ln w="603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BFBD3D2-C173-B448-A179-A0DE0E23B34F}"/>
              </a:ext>
            </a:extLst>
          </p:cNvPr>
          <p:cNvCxnSpPr/>
          <p:nvPr/>
        </p:nvCxnSpPr>
        <p:spPr>
          <a:xfrm>
            <a:off x="3299340" y="3009645"/>
            <a:ext cx="0" cy="80035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DA54284-6710-C443-A251-BA032E02EB1F}"/>
              </a:ext>
            </a:extLst>
          </p:cNvPr>
          <p:cNvCxnSpPr/>
          <p:nvPr/>
        </p:nvCxnSpPr>
        <p:spPr>
          <a:xfrm>
            <a:off x="3505200" y="3009645"/>
            <a:ext cx="0" cy="80035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D80BBEE-7D3C-9D41-90E7-105B560A370D}"/>
              </a:ext>
            </a:extLst>
          </p:cNvPr>
          <p:cNvCxnSpPr/>
          <p:nvPr/>
        </p:nvCxnSpPr>
        <p:spPr>
          <a:xfrm>
            <a:off x="3733800" y="3017156"/>
            <a:ext cx="0" cy="800352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DAE2D21-3CD1-B84C-A45C-2D5BBD122CB4}"/>
              </a:ext>
            </a:extLst>
          </p:cNvPr>
          <p:cNvCxnSpPr/>
          <p:nvPr/>
        </p:nvCxnSpPr>
        <p:spPr>
          <a:xfrm>
            <a:off x="3962400" y="3009645"/>
            <a:ext cx="0" cy="800352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A7A3BE3-A69C-E545-9C73-EF19ADDA4EBF}"/>
              </a:ext>
            </a:extLst>
          </p:cNvPr>
          <p:cNvCxnSpPr>
            <a:cxnSpLocks/>
          </p:cNvCxnSpPr>
          <p:nvPr/>
        </p:nvCxnSpPr>
        <p:spPr>
          <a:xfrm>
            <a:off x="3733800" y="3232666"/>
            <a:ext cx="0" cy="348734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D05808E-1451-174F-9968-9A8C85543162}"/>
              </a:ext>
            </a:extLst>
          </p:cNvPr>
          <p:cNvCxnSpPr>
            <a:cxnSpLocks/>
          </p:cNvCxnSpPr>
          <p:nvPr/>
        </p:nvCxnSpPr>
        <p:spPr>
          <a:xfrm>
            <a:off x="3505200" y="3232666"/>
            <a:ext cx="0" cy="348734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3A8A30E-C664-7A42-A37A-A3351C5AD3BD}"/>
              </a:ext>
            </a:extLst>
          </p:cNvPr>
          <p:cNvCxnSpPr/>
          <p:nvPr/>
        </p:nvCxnSpPr>
        <p:spPr>
          <a:xfrm>
            <a:off x="4899540" y="2990720"/>
            <a:ext cx="0" cy="8003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CAB85271-DFC2-7346-88BD-1343941328B8}"/>
              </a:ext>
            </a:extLst>
          </p:cNvPr>
          <p:cNvCxnSpPr/>
          <p:nvPr/>
        </p:nvCxnSpPr>
        <p:spPr>
          <a:xfrm>
            <a:off x="5105400" y="2990720"/>
            <a:ext cx="0" cy="8003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18AA067-52B3-244C-8101-C3654DF22CED}"/>
              </a:ext>
            </a:extLst>
          </p:cNvPr>
          <p:cNvCxnSpPr/>
          <p:nvPr/>
        </p:nvCxnSpPr>
        <p:spPr>
          <a:xfrm>
            <a:off x="5334000" y="2998231"/>
            <a:ext cx="0" cy="80035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578BF0B6-044E-B24E-A1ED-FD4032052C57}"/>
              </a:ext>
            </a:extLst>
          </p:cNvPr>
          <p:cNvCxnSpPr/>
          <p:nvPr/>
        </p:nvCxnSpPr>
        <p:spPr>
          <a:xfrm>
            <a:off x="5562600" y="2990720"/>
            <a:ext cx="0" cy="80035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FBB16D7-7488-514E-973D-DD60F6923B0C}"/>
              </a:ext>
            </a:extLst>
          </p:cNvPr>
          <p:cNvCxnSpPr>
            <a:cxnSpLocks/>
          </p:cNvCxnSpPr>
          <p:nvPr/>
        </p:nvCxnSpPr>
        <p:spPr>
          <a:xfrm>
            <a:off x="5334000" y="3213741"/>
            <a:ext cx="0" cy="3487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1D0E1EAB-627A-A84C-92DC-5B443CB6F915}"/>
              </a:ext>
            </a:extLst>
          </p:cNvPr>
          <p:cNvCxnSpPr>
            <a:cxnSpLocks/>
          </p:cNvCxnSpPr>
          <p:nvPr/>
        </p:nvCxnSpPr>
        <p:spPr>
          <a:xfrm>
            <a:off x="5105400" y="3213741"/>
            <a:ext cx="0" cy="34873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225D2362-DEF3-5C43-82B0-F0FE198D21E0}"/>
              </a:ext>
            </a:extLst>
          </p:cNvPr>
          <p:cNvCxnSpPr>
            <a:cxnSpLocks/>
          </p:cNvCxnSpPr>
          <p:nvPr/>
        </p:nvCxnSpPr>
        <p:spPr>
          <a:xfrm>
            <a:off x="3657600" y="4025507"/>
            <a:ext cx="381000" cy="7750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0CF21435-FF2B-2643-938B-8F55C0B7E3A8}"/>
              </a:ext>
            </a:extLst>
          </p:cNvPr>
          <p:cNvCxnSpPr>
            <a:cxnSpLocks/>
          </p:cNvCxnSpPr>
          <p:nvPr/>
        </p:nvCxnSpPr>
        <p:spPr>
          <a:xfrm flipH="1">
            <a:off x="4724400" y="4025507"/>
            <a:ext cx="438807" cy="7750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F85B086-0B88-B346-9318-FE4D32DA20DF}"/>
              </a:ext>
            </a:extLst>
          </p:cNvPr>
          <p:cNvCxnSpPr/>
          <p:nvPr/>
        </p:nvCxnSpPr>
        <p:spPr>
          <a:xfrm>
            <a:off x="4267200" y="4800600"/>
            <a:ext cx="0" cy="800352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C7B6933-F76E-6246-87EC-D856B32627F7}"/>
              </a:ext>
            </a:extLst>
          </p:cNvPr>
          <p:cNvCxnSpPr>
            <a:cxnSpLocks/>
          </p:cNvCxnSpPr>
          <p:nvPr/>
        </p:nvCxnSpPr>
        <p:spPr>
          <a:xfrm>
            <a:off x="4267200" y="5016110"/>
            <a:ext cx="0" cy="348734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4E475B4E-AD8C-114D-9739-047930CB9F32}"/>
              </a:ext>
            </a:extLst>
          </p:cNvPr>
          <p:cNvCxnSpPr/>
          <p:nvPr/>
        </p:nvCxnSpPr>
        <p:spPr>
          <a:xfrm>
            <a:off x="4495800" y="4800600"/>
            <a:ext cx="0" cy="8003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BBA73F30-70C2-1440-865D-A5614A7A1E87}"/>
              </a:ext>
            </a:extLst>
          </p:cNvPr>
          <p:cNvSpPr txBox="1"/>
          <p:nvPr/>
        </p:nvSpPr>
        <p:spPr>
          <a:xfrm>
            <a:off x="3248390" y="5658384"/>
            <a:ext cx="227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Child’s chromosomes</a:t>
            </a:r>
          </a:p>
        </p:txBody>
      </p:sp>
      <p:sp>
        <p:nvSpPr>
          <p:cNvPr id="3" name="Lightning Bolt 2">
            <a:extLst>
              <a:ext uri="{FF2B5EF4-FFF2-40B4-BE49-F238E27FC236}">
                <a16:creationId xmlns:a16="http://schemas.microsoft.com/office/drawing/2014/main" id="{37D0AD69-F3E5-A746-8386-5C3C518A9BCB}"/>
              </a:ext>
            </a:extLst>
          </p:cNvPr>
          <p:cNvSpPr/>
          <p:nvPr/>
        </p:nvSpPr>
        <p:spPr>
          <a:xfrm rot="4984756">
            <a:off x="6324600" y="1981200"/>
            <a:ext cx="228600" cy="317678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929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F910B-1F14-4845-AF11-3BB4ACC07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ED40D-EE82-F14F-8EDF-987E66C2E6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Population differences:</a:t>
            </a:r>
          </a:p>
          <a:p>
            <a:pPr lvl="1"/>
            <a:r>
              <a:rPr lang="en-US" dirty="0"/>
              <a:t>Currently association summary statistics mainly for European ancestry populations</a:t>
            </a:r>
          </a:p>
          <a:p>
            <a:pPr lvl="1"/>
            <a:r>
              <a:rPr lang="en-US" dirty="0"/>
              <a:t>Applying SNP weights from different populations cause bias</a:t>
            </a:r>
          </a:p>
          <a:p>
            <a:pPr lvl="1"/>
            <a:r>
              <a:rPr lang="en-US" dirty="0"/>
              <a:t>Applying risk factor weights from different populations also cause bias</a:t>
            </a:r>
          </a:p>
          <a:p>
            <a:r>
              <a:rPr lang="en-US" dirty="0"/>
              <a:t>Monogenic vs polygenic</a:t>
            </a:r>
          </a:p>
          <a:p>
            <a:pPr lvl="1"/>
            <a:r>
              <a:rPr lang="en-US" dirty="0"/>
              <a:t>Both genetic modes should be included in the prediction</a:t>
            </a:r>
          </a:p>
          <a:p>
            <a:r>
              <a:rPr lang="en-US" dirty="0"/>
              <a:t>Prediction accuracy still very low</a:t>
            </a:r>
          </a:p>
          <a:p>
            <a:pPr lvl="1"/>
            <a:r>
              <a:rPr lang="en-US" dirty="0"/>
              <a:t>As complex diseases are complex there is still a lot of components we don’t know, or don’t understand, mediating the risk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4603FB-8962-E44A-AEFB-D8374FC27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50</a:t>
            </a:fld>
            <a:endParaRPr lang="en-US" dirty="0"/>
          </a:p>
        </p:txBody>
      </p:sp>
      <p:pic>
        <p:nvPicPr>
          <p:cNvPr id="5" name="Picture 4" descr="Signature-Vertical.eps">
            <a:extLst>
              <a:ext uri="{FF2B5EF4-FFF2-40B4-BE49-F238E27FC236}">
                <a16:creationId xmlns:a16="http://schemas.microsoft.com/office/drawing/2014/main" id="{3B62C76B-1D53-A44A-950F-7F66CE8B9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6502"/>
            <a:ext cx="1015550" cy="63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627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2629-0C1C-5645-8F57-33590A036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9F15A-E6A3-8642-A6E8-E15ED838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Background for complex diseases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Genome-wide association analyses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Coronary heart disease prediction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Challenges in genetic prediction</a:t>
            </a:r>
          </a:p>
          <a:p>
            <a:endParaRPr lang="en-US" dirty="0"/>
          </a:p>
          <a:p>
            <a:r>
              <a:rPr lang="en-US" dirty="0"/>
              <a:t>Where to go from here?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70075-A2BA-4D40-8F0E-0C422883C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51</a:t>
            </a:fld>
            <a:endParaRPr lang="en-US" dirty="0"/>
          </a:p>
        </p:txBody>
      </p:sp>
      <p:pic>
        <p:nvPicPr>
          <p:cNvPr id="5" name="Picture 4" descr="Signature-Vertical.eps">
            <a:extLst>
              <a:ext uri="{FF2B5EF4-FFF2-40B4-BE49-F238E27FC236}">
                <a16:creationId xmlns:a16="http://schemas.microsoft.com/office/drawing/2014/main" id="{AD69D5ED-8216-134C-AF72-16774F68E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6502"/>
            <a:ext cx="1015550" cy="63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5623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DC2F5-4EFD-034C-B78D-8474EA410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Long Term Dream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ACDD72-AD41-E741-9347-BBF6AFCC6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52</a:t>
            </a:fld>
            <a:endParaRPr lang="en-US" dirty="0"/>
          </a:p>
        </p:txBody>
      </p:sp>
      <p:pic>
        <p:nvPicPr>
          <p:cNvPr id="5" name="Picture 4" descr="Signature-Vertical.eps">
            <a:extLst>
              <a:ext uri="{FF2B5EF4-FFF2-40B4-BE49-F238E27FC236}">
                <a16:creationId xmlns:a16="http://schemas.microsoft.com/office/drawing/2014/main" id="{70A716CF-C9DB-6048-ACE5-8F8F2437D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6502"/>
            <a:ext cx="1015550" cy="6354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F69145-FFA8-8F49-BE33-12FED88BD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94" y="1311948"/>
            <a:ext cx="2237678" cy="2133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983284-A7B9-DB47-8EEC-663EAD5B06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574" y="1276722"/>
            <a:ext cx="2286000" cy="27231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D27CF1-6C45-D546-9939-3054AE728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18" y="1667892"/>
            <a:ext cx="1901836" cy="19018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DE4D65-F7A6-4B4F-B5C9-CB31DD9D8A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640" y="4087402"/>
            <a:ext cx="2302060" cy="18970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AF9910-A611-E04D-B3D8-BFDA132B35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10" y="3239498"/>
            <a:ext cx="2423160" cy="3429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C15DBF-62A1-4C48-85D3-854A755C50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619" y="4389383"/>
            <a:ext cx="1589080" cy="138296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91F86A3-BA5F-D547-8572-C8C684D9C972}"/>
              </a:ext>
            </a:extLst>
          </p:cNvPr>
          <p:cNvSpPr txBox="1"/>
          <p:nvPr/>
        </p:nvSpPr>
        <p:spPr>
          <a:xfrm>
            <a:off x="-22658" y="1058948"/>
            <a:ext cx="2933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Health checkup &amp; blood test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F26167-317A-754D-8367-F45569073B7D}"/>
              </a:ext>
            </a:extLst>
          </p:cNvPr>
          <p:cNvSpPr txBox="1"/>
          <p:nvPr/>
        </p:nvSpPr>
        <p:spPr>
          <a:xfrm>
            <a:off x="3673567" y="1044361"/>
            <a:ext cx="2308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Automated computing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B03E56-AA4F-2248-8CBB-4FEF8AFF626F}"/>
              </a:ext>
            </a:extLst>
          </p:cNvPr>
          <p:cNvSpPr txBox="1"/>
          <p:nvPr/>
        </p:nvSpPr>
        <p:spPr>
          <a:xfrm>
            <a:off x="6523797" y="1174083"/>
            <a:ext cx="2620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Multi-ethnic reference database</a:t>
            </a: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4463245E-3505-6941-A613-CB1808634D97}"/>
              </a:ext>
            </a:extLst>
          </p:cNvPr>
          <p:cNvSpPr/>
          <p:nvPr/>
        </p:nvSpPr>
        <p:spPr>
          <a:xfrm>
            <a:off x="2971800" y="2378748"/>
            <a:ext cx="695774" cy="3644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CE1F7FA4-82D0-C044-9D4C-0B2D5C4F0F74}"/>
              </a:ext>
            </a:extLst>
          </p:cNvPr>
          <p:cNvSpPr/>
          <p:nvPr/>
        </p:nvSpPr>
        <p:spPr>
          <a:xfrm rot="10800000">
            <a:off x="6096000" y="2378748"/>
            <a:ext cx="695774" cy="3644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C544C6E8-5852-7647-8426-530C9B0E6B3E}"/>
              </a:ext>
            </a:extLst>
          </p:cNvPr>
          <p:cNvSpPr/>
          <p:nvPr/>
        </p:nvSpPr>
        <p:spPr>
          <a:xfrm rot="8304330">
            <a:off x="2986085" y="3860964"/>
            <a:ext cx="695774" cy="3644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0E12CB7-91DD-1646-ADB7-2936EFA55D4D}"/>
              </a:ext>
            </a:extLst>
          </p:cNvPr>
          <p:cNvSpPr txBox="1"/>
          <p:nvPr/>
        </p:nvSpPr>
        <p:spPr>
          <a:xfrm>
            <a:off x="1039712" y="5635929"/>
            <a:ext cx="27131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Risk report interface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Personalized risks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Personalized prevention strategies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1728CD-61B3-7D48-A085-C314B9BAFE19}"/>
              </a:ext>
            </a:extLst>
          </p:cNvPr>
          <p:cNvSpPr txBox="1"/>
          <p:nvPr/>
        </p:nvSpPr>
        <p:spPr>
          <a:xfrm>
            <a:off x="4070580" y="5807752"/>
            <a:ext cx="2060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Medical counseling</a:t>
            </a:r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08B6C22C-F416-8B4A-9A3D-714C43A478D5}"/>
              </a:ext>
            </a:extLst>
          </p:cNvPr>
          <p:cNvSpPr/>
          <p:nvPr/>
        </p:nvSpPr>
        <p:spPr>
          <a:xfrm>
            <a:off x="3339944" y="5101912"/>
            <a:ext cx="695774" cy="3644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881DE7D0-899F-D245-AA5C-10EB2A54DDCD}"/>
              </a:ext>
            </a:extLst>
          </p:cNvPr>
          <p:cNvSpPr/>
          <p:nvPr/>
        </p:nvSpPr>
        <p:spPr>
          <a:xfrm>
            <a:off x="6251700" y="5102084"/>
            <a:ext cx="695774" cy="3644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5543E7-40DE-9A4E-A4D2-F6508B1B34B3}"/>
              </a:ext>
            </a:extLst>
          </p:cNvPr>
          <p:cNvSpPr txBox="1"/>
          <p:nvPr/>
        </p:nvSpPr>
        <p:spPr>
          <a:xfrm>
            <a:off x="7026422" y="5669252"/>
            <a:ext cx="1922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Personalized prevention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7830C22-92E3-DF42-AD33-935086C314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914" y="3790886"/>
            <a:ext cx="823830" cy="8238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EA3262D-D994-C249-B161-2D8493C4A53A}"/>
              </a:ext>
            </a:extLst>
          </p:cNvPr>
          <p:cNvSpPr txBox="1"/>
          <p:nvPr/>
        </p:nvSpPr>
        <p:spPr>
          <a:xfrm>
            <a:off x="215254" y="3340409"/>
            <a:ext cx="2279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Genotyping, omics, biomarkers, questionnaire, EHR-data</a:t>
            </a:r>
          </a:p>
        </p:txBody>
      </p:sp>
    </p:spTree>
    <p:extLst>
      <p:ext uri="{BB962C8B-B14F-4D97-AF65-F5344CB8AC3E}">
        <p14:creationId xmlns:p14="http://schemas.microsoft.com/office/powerpoint/2010/main" val="32268594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B01B0-A0C8-7C46-A283-94AFE0888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Personalized Prevention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B925A-AA12-BC47-ADFE-0D14E04FF9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we take genetic prediction to clinical practice we need to have understanding on how to prevent disease</a:t>
            </a:r>
          </a:p>
          <a:p>
            <a:r>
              <a:rPr lang="en-US" dirty="0"/>
              <a:t>We cannot affect the genetic risk, only lifestyle or medication of the patient</a:t>
            </a:r>
          </a:p>
          <a:p>
            <a:r>
              <a:rPr lang="en-US" dirty="0"/>
              <a:t>Could biomarker risk scores be the answer to find the most suitable preventative action for an individual?</a:t>
            </a:r>
          </a:p>
          <a:p>
            <a:r>
              <a:rPr lang="en-US" dirty="0"/>
              <a:t>At which age should we screen for the individuals with high risk to have highest impact on the population health?</a:t>
            </a:r>
          </a:p>
          <a:p>
            <a:r>
              <a:rPr lang="en-US" dirty="0"/>
              <a:t>Ethical questions?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F0229-D38A-024D-8915-10C09B0F0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53</a:t>
            </a:fld>
            <a:endParaRPr lang="en-US" dirty="0"/>
          </a:p>
        </p:txBody>
      </p:sp>
      <p:pic>
        <p:nvPicPr>
          <p:cNvPr id="5" name="Picture 4" descr="Signature-Vertical.eps">
            <a:extLst>
              <a:ext uri="{FF2B5EF4-FFF2-40B4-BE49-F238E27FC236}">
                <a16:creationId xmlns:a16="http://schemas.microsoft.com/office/drawing/2014/main" id="{DE316BCA-908C-4845-88C8-12E5E9A03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6502"/>
            <a:ext cx="1015550" cy="63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107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D62EA-CC2C-4B48-9FA2-36175F26C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8D008C-52D6-9F45-8533-5540FD2B9E54}"/>
              </a:ext>
            </a:extLst>
          </p:cNvPr>
          <p:cNvSpPr txBox="1"/>
          <p:nvPr/>
        </p:nvSpPr>
        <p:spPr>
          <a:xfrm>
            <a:off x="6257985" y="1556195"/>
            <a:ext cx="1042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Cristen </a:t>
            </a:r>
            <a:r>
              <a:rPr lang="en-US" sz="1200" dirty="0" err="1"/>
              <a:t>Willer</a:t>
            </a:r>
            <a:endParaRPr lang="en-US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48FBB1-88A4-7740-8391-28FE899B284F}"/>
              </a:ext>
            </a:extLst>
          </p:cNvPr>
          <p:cNvSpPr txBox="1"/>
          <p:nvPr/>
        </p:nvSpPr>
        <p:spPr>
          <a:xfrm>
            <a:off x="7598636" y="1371600"/>
            <a:ext cx="1564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/>
              <a:t>Sheunggeun</a:t>
            </a:r>
            <a:r>
              <a:rPr lang="en-US" sz="1200" dirty="0"/>
              <a:t> (Shawn)</a:t>
            </a:r>
          </a:p>
          <a:p>
            <a:pPr algn="ctr"/>
            <a:r>
              <a:rPr lang="en-US" sz="1200" dirty="0"/>
              <a:t>Lee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BA95976-4D39-9648-99C6-0DD7819F0E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r="6173"/>
          <a:stretch/>
        </p:blipFill>
        <p:spPr>
          <a:xfrm>
            <a:off x="6030020" y="1822951"/>
            <a:ext cx="1524000" cy="17134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636CD89-9D23-EA46-87B1-EDAF8013F3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1" b="15315"/>
          <a:stretch/>
        </p:blipFill>
        <p:spPr>
          <a:xfrm>
            <a:off x="7598636" y="1822951"/>
            <a:ext cx="1447800" cy="1711900"/>
          </a:xfrm>
          <a:prstGeom prst="rect">
            <a:avLst/>
          </a:prstGeom>
        </p:spPr>
      </p:pic>
      <p:pic>
        <p:nvPicPr>
          <p:cNvPr id="11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44D8CD1-D294-DE4D-A198-21960BFC2C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7571784" cy="500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94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672A2-6CC9-D54B-A795-2B10B241F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Inheritance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9A1930-A05C-C14C-8008-004B3DFEE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Picture 4" descr="Signature-Vertical.eps">
            <a:extLst>
              <a:ext uri="{FF2B5EF4-FFF2-40B4-BE49-F238E27FC236}">
                <a16:creationId xmlns:a16="http://schemas.microsoft.com/office/drawing/2014/main" id="{7250DED8-03FE-6D44-ACC1-87651534A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6502"/>
            <a:ext cx="1015550" cy="6354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2958455-DAE0-D442-AEC0-F7C0FA42953C}"/>
              </a:ext>
            </a:extLst>
          </p:cNvPr>
          <p:cNvSpPr txBox="1"/>
          <p:nvPr/>
        </p:nvSpPr>
        <p:spPr>
          <a:xfrm>
            <a:off x="1143000" y="1014950"/>
            <a:ext cx="2161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Dad’s chromosomes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80E9C4-17F2-2E4C-9B0C-B8CD6F72AA47}"/>
              </a:ext>
            </a:extLst>
          </p:cNvPr>
          <p:cNvSpPr txBox="1"/>
          <p:nvPr/>
        </p:nvSpPr>
        <p:spPr>
          <a:xfrm>
            <a:off x="5410200" y="1040035"/>
            <a:ext cx="247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Mother’s chromosomes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E9C055C-7681-7047-901C-9FBC74586A82}"/>
              </a:ext>
            </a:extLst>
          </p:cNvPr>
          <p:cNvCxnSpPr>
            <a:cxnSpLocks/>
          </p:cNvCxnSpPr>
          <p:nvPr/>
        </p:nvCxnSpPr>
        <p:spPr>
          <a:xfrm>
            <a:off x="2484174" y="3364879"/>
            <a:ext cx="6638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7AC20C6-059A-DB46-A641-F89942731EFC}"/>
              </a:ext>
            </a:extLst>
          </p:cNvPr>
          <p:cNvCxnSpPr>
            <a:cxnSpLocks/>
          </p:cNvCxnSpPr>
          <p:nvPr/>
        </p:nvCxnSpPr>
        <p:spPr>
          <a:xfrm flipH="1">
            <a:off x="5764293" y="3399038"/>
            <a:ext cx="72128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D33D43B-DCBD-6E42-ABAE-7FF081BDD739}"/>
              </a:ext>
            </a:extLst>
          </p:cNvPr>
          <p:cNvSpPr txBox="1"/>
          <p:nvPr/>
        </p:nvSpPr>
        <p:spPr>
          <a:xfrm>
            <a:off x="533400" y="3048000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Meiosis</a:t>
            </a:r>
          </a:p>
        </p:txBody>
      </p:sp>
      <p:cxnSp>
        <p:nvCxnSpPr>
          <p:cNvPr id="36" name="Curved Connector 35">
            <a:extLst>
              <a:ext uri="{FF2B5EF4-FFF2-40B4-BE49-F238E27FC236}">
                <a16:creationId xmlns:a16="http://schemas.microsoft.com/office/drawing/2014/main" id="{725C262B-D59F-B844-BFF4-03F393EF03FD}"/>
              </a:ext>
            </a:extLst>
          </p:cNvPr>
          <p:cNvCxnSpPr/>
          <p:nvPr/>
        </p:nvCxnSpPr>
        <p:spPr>
          <a:xfrm rot="16200000" flipH="1">
            <a:off x="1600200" y="3276600"/>
            <a:ext cx="838200" cy="228600"/>
          </a:xfrm>
          <a:prstGeom prst="curvedConnector3">
            <a:avLst/>
          </a:prstGeom>
          <a:ln w="603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urved Connector 36">
            <a:extLst>
              <a:ext uri="{FF2B5EF4-FFF2-40B4-BE49-F238E27FC236}">
                <a16:creationId xmlns:a16="http://schemas.microsoft.com/office/drawing/2014/main" id="{4595AFCB-0E48-B44D-8180-8617E9AB574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619250" y="3231649"/>
            <a:ext cx="800100" cy="337299"/>
          </a:xfrm>
          <a:prstGeom prst="curvedConnector3">
            <a:avLst/>
          </a:prstGeom>
          <a:ln w="603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urved Connector 39">
            <a:extLst>
              <a:ext uri="{FF2B5EF4-FFF2-40B4-BE49-F238E27FC236}">
                <a16:creationId xmlns:a16="http://schemas.microsoft.com/office/drawing/2014/main" id="{AFAA63A7-4C97-CF4B-904F-81E0E52B3398}"/>
              </a:ext>
            </a:extLst>
          </p:cNvPr>
          <p:cNvCxnSpPr/>
          <p:nvPr/>
        </p:nvCxnSpPr>
        <p:spPr>
          <a:xfrm rot="16200000" flipH="1">
            <a:off x="1786483" y="3305048"/>
            <a:ext cx="838200" cy="228600"/>
          </a:xfrm>
          <a:prstGeom prst="curvedConnector3">
            <a:avLst/>
          </a:prstGeom>
          <a:ln w="603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40">
            <a:extLst>
              <a:ext uri="{FF2B5EF4-FFF2-40B4-BE49-F238E27FC236}">
                <a16:creationId xmlns:a16="http://schemas.microsoft.com/office/drawing/2014/main" id="{07F1707F-868B-A14A-AABE-DA389B36B71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805533" y="3260097"/>
            <a:ext cx="800100" cy="337299"/>
          </a:xfrm>
          <a:prstGeom prst="curvedConnector3">
            <a:avLst/>
          </a:prstGeom>
          <a:ln w="603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>
            <a:extLst>
              <a:ext uri="{FF2B5EF4-FFF2-40B4-BE49-F238E27FC236}">
                <a16:creationId xmlns:a16="http://schemas.microsoft.com/office/drawing/2014/main" id="{431983BC-2E28-AC43-92C5-8440AA5C2AF9}"/>
              </a:ext>
            </a:extLst>
          </p:cNvPr>
          <p:cNvCxnSpPr/>
          <p:nvPr/>
        </p:nvCxnSpPr>
        <p:spPr>
          <a:xfrm rot="16200000" flipH="1">
            <a:off x="1468268" y="1717783"/>
            <a:ext cx="838200" cy="228600"/>
          </a:xfrm>
          <a:prstGeom prst="curvedConnector3">
            <a:avLst/>
          </a:prstGeom>
          <a:ln w="603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38BA032E-4A90-864D-8586-7E083C8461D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487318" y="1672832"/>
            <a:ext cx="800100" cy="337299"/>
          </a:xfrm>
          <a:prstGeom prst="curvedConnector3">
            <a:avLst/>
          </a:prstGeom>
          <a:ln w="603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urved Connector 43">
            <a:extLst>
              <a:ext uri="{FF2B5EF4-FFF2-40B4-BE49-F238E27FC236}">
                <a16:creationId xmlns:a16="http://schemas.microsoft.com/office/drawing/2014/main" id="{970B90E0-1A68-B54B-AFDF-6D9F5C5DC1B4}"/>
              </a:ext>
            </a:extLst>
          </p:cNvPr>
          <p:cNvCxnSpPr/>
          <p:nvPr/>
        </p:nvCxnSpPr>
        <p:spPr>
          <a:xfrm rot="16200000" flipH="1">
            <a:off x="2085683" y="1765478"/>
            <a:ext cx="838200" cy="228600"/>
          </a:xfrm>
          <a:prstGeom prst="curvedConnector3">
            <a:avLst/>
          </a:prstGeom>
          <a:ln w="603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urved Connector 44">
            <a:extLst>
              <a:ext uri="{FF2B5EF4-FFF2-40B4-BE49-F238E27FC236}">
                <a16:creationId xmlns:a16="http://schemas.microsoft.com/office/drawing/2014/main" id="{97A19547-0C33-2A4E-A656-05882B60E99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088483" y="1691880"/>
            <a:ext cx="800100" cy="337299"/>
          </a:xfrm>
          <a:prstGeom prst="curvedConnector3">
            <a:avLst/>
          </a:prstGeom>
          <a:ln w="603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2EC3A6C1-D25E-7E46-A60C-A9598F7A3F41}"/>
              </a:ext>
            </a:extLst>
          </p:cNvPr>
          <p:cNvCxnSpPr/>
          <p:nvPr/>
        </p:nvCxnSpPr>
        <p:spPr>
          <a:xfrm rot="16200000" flipH="1">
            <a:off x="5903634" y="1840314"/>
            <a:ext cx="838200" cy="228600"/>
          </a:xfrm>
          <a:prstGeom prst="curvedConnector3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urved Connector 46">
            <a:extLst>
              <a:ext uri="{FF2B5EF4-FFF2-40B4-BE49-F238E27FC236}">
                <a16:creationId xmlns:a16="http://schemas.microsoft.com/office/drawing/2014/main" id="{09F05DC1-7FF1-E240-BA2D-D571D93D187E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922684" y="1795363"/>
            <a:ext cx="800100" cy="337299"/>
          </a:xfrm>
          <a:prstGeom prst="curvedConnector3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urved Connector 47">
            <a:extLst>
              <a:ext uri="{FF2B5EF4-FFF2-40B4-BE49-F238E27FC236}">
                <a16:creationId xmlns:a16="http://schemas.microsoft.com/office/drawing/2014/main" id="{779A5EB5-CE48-BD42-9F6E-34664EF6E478}"/>
              </a:ext>
            </a:extLst>
          </p:cNvPr>
          <p:cNvCxnSpPr/>
          <p:nvPr/>
        </p:nvCxnSpPr>
        <p:spPr>
          <a:xfrm rot="16200000" flipH="1">
            <a:off x="6521049" y="1888009"/>
            <a:ext cx="838200" cy="228600"/>
          </a:xfrm>
          <a:prstGeom prst="curvedConnector3">
            <a:avLst/>
          </a:prstGeom>
          <a:ln w="603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4796553B-9C74-5343-ABE2-26E06AD8B80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523849" y="1814411"/>
            <a:ext cx="800100" cy="337299"/>
          </a:xfrm>
          <a:prstGeom prst="curvedConnector3">
            <a:avLst/>
          </a:prstGeom>
          <a:ln w="603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urved Connector 49">
            <a:extLst>
              <a:ext uri="{FF2B5EF4-FFF2-40B4-BE49-F238E27FC236}">
                <a16:creationId xmlns:a16="http://schemas.microsoft.com/office/drawing/2014/main" id="{7F9D5F22-06A5-9D4F-9665-8D2F8B514AD6}"/>
              </a:ext>
            </a:extLst>
          </p:cNvPr>
          <p:cNvCxnSpPr/>
          <p:nvPr/>
        </p:nvCxnSpPr>
        <p:spPr>
          <a:xfrm rot="16200000" flipH="1">
            <a:off x="6421407" y="3276597"/>
            <a:ext cx="838200" cy="228600"/>
          </a:xfrm>
          <a:prstGeom prst="curvedConnector3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urved Connector 50">
            <a:extLst>
              <a:ext uri="{FF2B5EF4-FFF2-40B4-BE49-F238E27FC236}">
                <a16:creationId xmlns:a16="http://schemas.microsoft.com/office/drawing/2014/main" id="{ACD94407-BD6F-3C48-9A71-DEA5F98CF46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440457" y="3231646"/>
            <a:ext cx="800100" cy="337299"/>
          </a:xfrm>
          <a:prstGeom prst="curvedConnector3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urved Connector 51">
            <a:extLst>
              <a:ext uri="{FF2B5EF4-FFF2-40B4-BE49-F238E27FC236}">
                <a16:creationId xmlns:a16="http://schemas.microsoft.com/office/drawing/2014/main" id="{37A768F4-E581-414F-8CBA-2BAAB1DC82A4}"/>
              </a:ext>
            </a:extLst>
          </p:cNvPr>
          <p:cNvCxnSpPr/>
          <p:nvPr/>
        </p:nvCxnSpPr>
        <p:spPr>
          <a:xfrm rot="16200000" flipH="1">
            <a:off x="6589919" y="3303986"/>
            <a:ext cx="838200" cy="228600"/>
          </a:xfrm>
          <a:prstGeom prst="curvedConnector3">
            <a:avLst/>
          </a:prstGeom>
          <a:ln w="603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urved Connector 52">
            <a:extLst>
              <a:ext uri="{FF2B5EF4-FFF2-40B4-BE49-F238E27FC236}">
                <a16:creationId xmlns:a16="http://schemas.microsoft.com/office/drawing/2014/main" id="{202D8CF9-E881-BE4C-A3A4-48D9472267A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592719" y="3230388"/>
            <a:ext cx="800100" cy="337299"/>
          </a:xfrm>
          <a:prstGeom prst="curvedConnector3">
            <a:avLst/>
          </a:prstGeom>
          <a:ln w="603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BFBD3D2-C173-B448-A179-A0DE0E23B34F}"/>
              </a:ext>
            </a:extLst>
          </p:cNvPr>
          <p:cNvCxnSpPr/>
          <p:nvPr/>
        </p:nvCxnSpPr>
        <p:spPr>
          <a:xfrm>
            <a:off x="3299340" y="3009645"/>
            <a:ext cx="0" cy="80035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DA54284-6710-C443-A251-BA032E02EB1F}"/>
              </a:ext>
            </a:extLst>
          </p:cNvPr>
          <p:cNvCxnSpPr/>
          <p:nvPr/>
        </p:nvCxnSpPr>
        <p:spPr>
          <a:xfrm>
            <a:off x="3505200" y="3009645"/>
            <a:ext cx="0" cy="80035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D80BBEE-7D3C-9D41-90E7-105B560A370D}"/>
              </a:ext>
            </a:extLst>
          </p:cNvPr>
          <p:cNvCxnSpPr/>
          <p:nvPr/>
        </p:nvCxnSpPr>
        <p:spPr>
          <a:xfrm>
            <a:off x="3733800" y="3017156"/>
            <a:ext cx="0" cy="800352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DAE2D21-3CD1-B84C-A45C-2D5BBD122CB4}"/>
              </a:ext>
            </a:extLst>
          </p:cNvPr>
          <p:cNvCxnSpPr/>
          <p:nvPr/>
        </p:nvCxnSpPr>
        <p:spPr>
          <a:xfrm>
            <a:off x="3962400" y="3009645"/>
            <a:ext cx="0" cy="800352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A7A3BE3-A69C-E545-9C73-EF19ADDA4EBF}"/>
              </a:ext>
            </a:extLst>
          </p:cNvPr>
          <p:cNvCxnSpPr>
            <a:cxnSpLocks/>
          </p:cNvCxnSpPr>
          <p:nvPr/>
        </p:nvCxnSpPr>
        <p:spPr>
          <a:xfrm>
            <a:off x="3733800" y="3232666"/>
            <a:ext cx="0" cy="348734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D05808E-1451-174F-9968-9A8C85543162}"/>
              </a:ext>
            </a:extLst>
          </p:cNvPr>
          <p:cNvCxnSpPr>
            <a:cxnSpLocks/>
          </p:cNvCxnSpPr>
          <p:nvPr/>
        </p:nvCxnSpPr>
        <p:spPr>
          <a:xfrm>
            <a:off x="3505200" y="3232666"/>
            <a:ext cx="0" cy="348734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3A8A30E-C664-7A42-A37A-A3351C5AD3BD}"/>
              </a:ext>
            </a:extLst>
          </p:cNvPr>
          <p:cNvCxnSpPr/>
          <p:nvPr/>
        </p:nvCxnSpPr>
        <p:spPr>
          <a:xfrm>
            <a:off x="4899540" y="2990720"/>
            <a:ext cx="0" cy="8003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CAB85271-DFC2-7346-88BD-1343941328B8}"/>
              </a:ext>
            </a:extLst>
          </p:cNvPr>
          <p:cNvCxnSpPr/>
          <p:nvPr/>
        </p:nvCxnSpPr>
        <p:spPr>
          <a:xfrm>
            <a:off x="5105400" y="2990720"/>
            <a:ext cx="0" cy="8003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18AA067-52B3-244C-8101-C3654DF22CED}"/>
              </a:ext>
            </a:extLst>
          </p:cNvPr>
          <p:cNvCxnSpPr/>
          <p:nvPr/>
        </p:nvCxnSpPr>
        <p:spPr>
          <a:xfrm>
            <a:off x="5334000" y="2998231"/>
            <a:ext cx="0" cy="80035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578BF0B6-044E-B24E-A1ED-FD4032052C57}"/>
              </a:ext>
            </a:extLst>
          </p:cNvPr>
          <p:cNvCxnSpPr/>
          <p:nvPr/>
        </p:nvCxnSpPr>
        <p:spPr>
          <a:xfrm>
            <a:off x="5562600" y="2990720"/>
            <a:ext cx="0" cy="80035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FBB16D7-7488-514E-973D-DD60F6923B0C}"/>
              </a:ext>
            </a:extLst>
          </p:cNvPr>
          <p:cNvCxnSpPr>
            <a:cxnSpLocks/>
          </p:cNvCxnSpPr>
          <p:nvPr/>
        </p:nvCxnSpPr>
        <p:spPr>
          <a:xfrm>
            <a:off x="5334000" y="3213741"/>
            <a:ext cx="0" cy="3487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1D0E1EAB-627A-A84C-92DC-5B443CB6F915}"/>
              </a:ext>
            </a:extLst>
          </p:cNvPr>
          <p:cNvCxnSpPr>
            <a:cxnSpLocks/>
          </p:cNvCxnSpPr>
          <p:nvPr/>
        </p:nvCxnSpPr>
        <p:spPr>
          <a:xfrm>
            <a:off x="5105400" y="3213741"/>
            <a:ext cx="0" cy="34873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225D2362-DEF3-5C43-82B0-F0FE198D21E0}"/>
              </a:ext>
            </a:extLst>
          </p:cNvPr>
          <p:cNvCxnSpPr>
            <a:cxnSpLocks/>
          </p:cNvCxnSpPr>
          <p:nvPr/>
        </p:nvCxnSpPr>
        <p:spPr>
          <a:xfrm>
            <a:off x="3657600" y="4025507"/>
            <a:ext cx="381000" cy="7750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0CF21435-FF2B-2643-938B-8F55C0B7E3A8}"/>
              </a:ext>
            </a:extLst>
          </p:cNvPr>
          <p:cNvCxnSpPr>
            <a:cxnSpLocks/>
          </p:cNvCxnSpPr>
          <p:nvPr/>
        </p:nvCxnSpPr>
        <p:spPr>
          <a:xfrm flipH="1">
            <a:off x="4724400" y="4025507"/>
            <a:ext cx="438807" cy="7750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F85B086-0B88-B346-9318-FE4D32DA20DF}"/>
              </a:ext>
            </a:extLst>
          </p:cNvPr>
          <p:cNvCxnSpPr/>
          <p:nvPr/>
        </p:nvCxnSpPr>
        <p:spPr>
          <a:xfrm>
            <a:off x="4267200" y="4800600"/>
            <a:ext cx="0" cy="800352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C7B6933-F76E-6246-87EC-D856B32627F7}"/>
              </a:ext>
            </a:extLst>
          </p:cNvPr>
          <p:cNvCxnSpPr>
            <a:cxnSpLocks/>
          </p:cNvCxnSpPr>
          <p:nvPr/>
        </p:nvCxnSpPr>
        <p:spPr>
          <a:xfrm>
            <a:off x="4267200" y="5016110"/>
            <a:ext cx="0" cy="348734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4E475B4E-AD8C-114D-9739-047930CB9F32}"/>
              </a:ext>
            </a:extLst>
          </p:cNvPr>
          <p:cNvCxnSpPr/>
          <p:nvPr/>
        </p:nvCxnSpPr>
        <p:spPr>
          <a:xfrm>
            <a:off x="4495800" y="4800600"/>
            <a:ext cx="0" cy="8003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BBA73F30-70C2-1440-865D-A5614A7A1E87}"/>
              </a:ext>
            </a:extLst>
          </p:cNvPr>
          <p:cNvSpPr txBox="1"/>
          <p:nvPr/>
        </p:nvSpPr>
        <p:spPr>
          <a:xfrm>
            <a:off x="3248390" y="5658384"/>
            <a:ext cx="227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Child’s chromosomes</a:t>
            </a:r>
          </a:p>
        </p:txBody>
      </p:sp>
      <p:sp>
        <p:nvSpPr>
          <p:cNvPr id="3" name="Lightning Bolt 2">
            <a:extLst>
              <a:ext uri="{FF2B5EF4-FFF2-40B4-BE49-F238E27FC236}">
                <a16:creationId xmlns:a16="http://schemas.microsoft.com/office/drawing/2014/main" id="{37D0AD69-F3E5-A746-8386-5C3C518A9BCB}"/>
              </a:ext>
            </a:extLst>
          </p:cNvPr>
          <p:cNvSpPr/>
          <p:nvPr/>
        </p:nvSpPr>
        <p:spPr>
          <a:xfrm rot="4984756">
            <a:off x="6324600" y="1981200"/>
            <a:ext cx="228600" cy="317678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Lightning Bolt 53">
            <a:extLst>
              <a:ext uri="{FF2B5EF4-FFF2-40B4-BE49-F238E27FC236}">
                <a16:creationId xmlns:a16="http://schemas.microsoft.com/office/drawing/2014/main" id="{3C65E4B4-E492-DC42-92FD-D5677A098C97}"/>
              </a:ext>
            </a:extLst>
          </p:cNvPr>
          <p:cNvSpPr/>
          <p:nvPr/>
        </p:nvSpPr>
        <p:spPr>
          <a:xfrm rot="4984756">
            <a:off x="6852539" y="3429440"/>
            <a:ext cx="228600" cy="317678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Lightning Bolt 54">
            <a:extLst>
              <a:ext uri="{FF2B5EF4-FFF2-40B4-BE49-F238E27FC236}">
                <a16:creationId xmlns:a16="http://schemas.microsoft.com/office/drawing/2014/main" id="{7770DC3D-A91C-2E41-BC7E-DF7B57F3B201}"/>
              </a:ext>
            </a:extLst>
          </p:cNvPr>
          <p:cNvSpPr/>
          <p:nvPr/>
        </p:nvSpPr>
        <p:spPr>
          <a:xfrm rot="4984756">
            <a:off x="5028505" y="3496687"/>
            <a:ext cx="228600" cy="317678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Lightning Bolt 55">
            <a:extLst>
              <a:ext uri="{FF2B5EF4-FFF2-40B4-BE49-F238E27FC236}">
                <a16:creationId xmlns:a16="http://schemas.microsoft.com/office/drawing/2014/main" id="{2BB30C4A-F639-DC43-807E-CF6F5B3B29E1}"/>
              </a:ext>
            </a:extLst>
          </p:cNvPr>
          <p:cNvSpPr/>
          <p:nvPr/>
        </p:nvSpPr>
        <p:spPr>
          <a:xfrm rot="4984756">
            <a:off x="4791638" y="3497687"/>
            <a:ext cx="228600" cy="317678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351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672A2-6CC9-D54B-A795-2B10B241F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Inheritance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9A1930-A05C-C14C-8008-004B3DFEE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4" descr="Signature-Vertical.eps">
            <a:extLst>
              <a:ext uri="{FF2B5EF4-FFF2-40B4-BE49-F238E27FC236}">
                <a16:creationId xmlns:a16="http://schemas.microsoft.com/office/drawing/2014/main" id="{7250DED8-03FE-6D44-ACC1-87651534A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6502"/>
            <a:ext cx="1015550" cy="6354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2958455-DAE0-D442-AEC0-F7C0FA42953C}"/>
              </a:ext>
            </a:extLst>
          </p:cNvPr>
          <p:cNvSpPr txBox="1"/>
          <p:nvPr/>
        </p:nvSpPr>
        <p:spPr>
          <a:xfrm>
            <a:off x="1143000" y="1014950"/>
            <a:ext cx="2161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Dad’s chromosomes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80E9C4-17F2-2E4C-9B0C-B8CD6F72AA47}"/>
              </a:ext>
            </a:extLst>
          </p:cNvPr>
          <p:cNvSpPr txBox="1"/>
          <p:nvPr/>
        </p:nvSpPr>
        <p:spPr>
          <a:xfrm>
            <a:off x="5410200" y="1040035"/>
            <a:ext cx="247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Mother’s chromosomes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E9C055C-7681-7047-901C-9FBC74586A82}"/>
              </a:ext>
            </a:extLst>
          </p:cNvPr>
          <p:cNvCxnSpPr>
            <a:cxnSpLocks/>
          </p:cNvCxnSpPr>
          <p:nvPr/>
        </p:nvCxnSpPr>
        <p:spPr>
          <a:xfrm>
            <a:off x="2484174" y="3364879"/>
            <a:ext cx="6638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7AC20C6-059A-DB46-A641-F89942731EFC}"/>
              </a:ext>
            </a:extLst>
          </p:cNvPr>
          <p:cNvCxnSpPr>
            <a:cxnSpLocks/>
          </p:cNvCxnSpPr>
          <p:nvPr/>
        </p:nvCxnSpPr>
        <p:spPr>
          <a:xfrm flipH="1">
            <a:off x="5764293" y="3399038"/>
            <a:ext cx="72128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D33D43B-DCBD-6E42-ABAE-7FF081BDD739}"/>
              </a:ext>
            </a:extLst>
          </p:cNvPr>
          <p:cNvSpPr txBox="1"/>
          <p:nvPr/>
        </p:nvSpPr>
        <p:spPr>
          <a:xfrm>
            <a:off x="533400" y="3048000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Meiosis</a:t>
            </a:r>
          </a:p>
        </p:txBody>
      </p:sp>
      <p:cxnSp>
        <p:nvCxnSpPr>
          <p:cNvPr id="36" name="Curved Connector 35">
            <a:extLst>
              <a:ext uri="{FF2B5EF4-FFF2-40B4-BE49-F238E27FC236}">
                <a16:creationId xmlns:a16="http://schemas.microsoft.com/office/drawing/2014/main" id="{725C262B-D59F-B844-BFF4-03F393EF03FD}"/>
              </a:ext>
            </a:extLst>
          </p:cNvPr>
          <p:cNvCxnSpPr/>
          <p:nvPr/>
        </p:nvCxnSpPr>
        <p:spPr>
          <a:xfrm rot="16200000" flipH="1">
            <a:off x="1600200" y="3276600"/>
            <a:ext cx="838200" cy="228600"/>
          </a:xfrm>
          <a:prstGeom prst="curvedConnector3">
            <a:avLst/>
          </a:prstGeom>
          <a:ln w="603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urved Connector 36">
            <a:extLst>
              <a:ext uri="{FF2B5EF4-FFF2-40B4-BE49-F238E27FC236}">
                <a16:creationId xmlns:a16="http://schemas.microsoft.com/office/drawing/2014/main" id="{4595AFCB-0E48-B44D-8180-8617E9AB574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619250" y="3231649"/>
            <a:ext cx="800100" cy="337299"/>
          </a:xfrm>
          <a:prstGeom prst="curvedConnector3">
            <a:avLst/>
          </a:prstGeom>
          <a:ln w="603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urved Connector 39">
            <a:extLst>
              <a:ext uri="{FF2B5EF4-FFF2-40B4-BE49-F238E27FC236}">
                <a16:creationId xmlns:a16="http://schemas.microsoft.com/office/drawing/2014/main" id="{AFAA63A7-4C97-CF4B-904F-81E0E52B3398}"/>
              </a:ext>
            </a:extLst>
          </p:cNvPr>
          <p:cNvCxnSpPr/>
          <p:nvPr/>
        </p:nvCxnSpPr>
        <p:spPr>
          <a:xfrm rot="16200000" flipH="1">
            <a:off x="1786483" y="3305048"/>
            <a:ext cx="838200" cy="228600"/>
          </a:xfrm>
          <a:prstGeom prst="curvedConnector3">
            <a:avLst/>
          </a:prstGeom>
          <a:ln w="603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40">
            <a:extLst>
              <a:ext uri="{FF2B5EF4-FFF2-40B4-BE49-F238E27FC236}">
                <a16:creationId xmlns:a16="http://schemas.microsoft.com/office/drawing/2014/main" id="{07F1707F-868B-A14A-AABE-DA389B36B71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805533" y="3260097"/>
            <a:ext cx="800100" cy="337299"/>
          </a:xfrm>
          <a:prstGeom prst="curvedConnector3">
            <a:avLst/>
          </a:prstGeom>
          <a:ln w="603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>
            <a:extLst>
              <a:ext uri="{FF2B5EF4-FFF2-40B4-BE49-F238E27FC236}">
                <a16:creationId xmlns:a16="http://schemas.microsoft.com/office/drawing/2014/main" id="{431983BC-2E28-AC43-92C5-8440AA5C2AF9}"/>
              </a:ext>
            </a:extLst>
          </p:cNvPr>
          <p:cNvCxnSpPr/>
          <p:nvPr/>
        </p:nvCxnSpPr>
        <p:spPr>
          <a:xfrm rot="16200000" flipH="1">
            <a:off x="1468268" y="1717783"/>
            <a:ext cx="838200" cy="228600"/>
          </a:xfrm>
          <a:prstGeom prst="curvedConnector3">
            <a:avLst/>
          </a:prstGeom>
          <a:ln w="603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38BA032E-4A90-864D-8586-7E083C8461D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487318" y="1672832"/>
            <a:ext cx="800100" cy="337299"/>
          </a:xfrm>
          <a:prstGeom prst="curvedConnector3">
            <a:avLst/>
          </a:prstGeom>
          <a:ln w="603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urved Connector 43">
            <a:extLst>
              <a:ext uri="{FF2B5EF4-FFF2-40B4-BE49-F238E27FC236}">
                <a16:creationId xmlns:a16="http://schemas.microsoft.com/office/drawing/2014/main" id="{970B90E0-1A68-B54B-AFDF-6D9F5C5DC1B4}"/>
              </a:ext>
            </a:extLst>
          </p:cNvPr>
          <p:cNvCxnSpPr/>
          <p:nvPr/>
        </p:nvCxnSpPr>
        <p:spPr>
          <a:xfrm rot="16200000" flipH="1">
            <a:off x="2085683" y="1765478"/>
            <a:ext cx="838200" cy="228600"/>
          </a:xfrm>
          <a:prstGeom prst="curvedConnector3">
            <a:avLst/>
          </a:prstGeom>
          <a:ln w="603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urved Connector 44">
            <a:extLst>
              <a:ext uri="{FF2B5EF4-FFF2-40B4-BE49-F238E27FC236}">
                <a16:creationId xmlns:a16="http://schemas.microsoft.com/office/drawing/2014/main" id="{97A19547-0C33-2A4E-A656-05882B60E99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088483" y="1691880"/>
            <a:ext cx="800100" cy="337299"/>
          </a:xfrm>
          <a:prstGeom prst="curvedConnector3">
            <a:avLst/>
          </a:prstGeom>
          <a:ln w="603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2EC3A6C1-D25E-7E46-A60C-A9598F7A3F41}"/>
              </a:ext>
            </a:extLst>
          </p:cNvPr>
          <p:cNvCxnSpPr/>
          <p:nvPr/>
        </p:nvCxnSpPr>
        <p:spPr>
          <a:xfrm rot="16200000" flipH="1">
            <a:off x="5903634" y="1840314"/>
            <a:ext cx="838200" cy="228600"/>
          </a:xfrm>
          <a:prstGeom prst="curvedConnector3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urved Connector 46">
            <a:extLst>
              <a:ext uri="{FF2B5EF4-FFF2-40B4-BE49-F238E27FC236}">
                <a16:creationId xmlns:a16="http://schemas.microsoft.com/office/drawing/2014/main" id="{09F05DC1-7FF1-E240-BA2D-D571D93D187E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922684" y="1795363"/>
            <a:ext cx="800100" cy="337299"/>
          </a:xfrm>
          <a:prstGeom prst="curvedConnector3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urved Connector 47">
            <a:extLst>
              <a:ext uri="{FF2B5EF4-FFF2-40B4-BE49-F238E27FC236}">
                <a16:creationId xmlns:a16="http://schemas.microsoft.com/office/drawing/2014/main" id="{779A5EB5-CE48-BD42-9F6E-34664EF6E478}"/>
              </a:ext>
            </a:extLst>
          </p:cNvPr>
          <p:cNvCxnSpPr/>
          <p:nvPr/>
        </p:nvCxnSpPr>
        <p:spPr>
          <a:xfrm rot="16200000" flipH="1">
            <a:off x="6521049" y="1888009"/>
            <a:ext cx="838200" cy="228600"/>
          </a:xfrm>
          <a:prstGeom prst="curvedConnector3">
            <a:avLst/>
          </a:prstGeom>
          <a:ln w="603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4796553B-9C74-5343-ABE2-26E06AD8B80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523849" y="1814411"/>
            <a:ext cx="800100" cy="337299"/>
          </a:xfrm>
          <a:prstGeom prst="curvedConnector3">
            <a:avLst/>
          </a:prstGeom>
          <a:ln w="603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urved Connector 49">
            <a:extLst>
              <a:ext uri="{FF2B5EF4-FFF2-40B4-BE49-F238E27FC236}">
                <a16:creationId xmlns:a16="http://schemas.microsoft.com/office/drawing/2014/main" id="{7F9D5F22-06A5-9D4F-9665-8D2F8B514AD6}"/>
              </a:ext>
            </a:extLst>
          </p:cNvPr>
          <p:cNvCxnSpPr/>
          <p:nvPr/>
        </p:nvCxnSpPr>
        <p:spPr>
          <a:xfrm rot="16200000" flipH="1">
            <a:off x="6421407" y="3276597"/>
            <a:ext cx="838200" cy="228600"/>
          </a:xfrm>
          <a:prstGeom prst="curvedConnector3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urved Connector 50">
            <a:extLst>
              <a:ext uri="{FF2B5EF4-FFF2-40B4-BE49-F238E27FC236}">
                <a16:creationId xmlns:a16="http://schemas.microsoft.com/office/drawing/2014/main" id="{ACD94407-BD6F-3C48-9A71-DEA5F98CF46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440457" y="3231646"/>
            <a:ext cx="800100" cy="337299"/>
          </a:xfrm>
          <a:prstGeom prst="curvedConnector3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urved Connector 51">
            <a:extLst>
              <a:ext uri="{FF2B5EF4-FFF2-40B4-BE49-F238E27FC236}">
                <a16:creationId xmlns:a16="http://schemas.microsoft.com/office/drawing/2014/main" id="{37A768F4-E581-414F-8CBA-2BAAB1DC82A4}"/>
              </a:ext>
            </a:extLst>
          </p:cNvPr>
          <p:cNvCxnSpPr/>
          <p:nvPr/>
        </p:nvCxnSpPr>
        <p:spPr>
          <a:xfrm rot="16200000" flipH="1">
            <a:off x="6589919" y="3303986"/>
            <a:ext cx="838200" cy="228600"/>
          </a:xfrm>
          <a:prstGeom prst="curvedConnector3">
            <a:avLst/>
          </a:prstGeom>
          <a:ln w="603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urved Connector 52">
            <a:extLst>
              <a:ext uri="{FF2B5EF4-FFF2-40B4-BE49-F238E27FC236}">
                <a16:creationId xmlns:a16="http://schemas.microsoft.com/office/drawing/2014/main" id="{202D8CF9-E881-BE4C-A3A4-48D9472267A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592719" y="3230388"/>
            <a:ext cx="800100" cy="337299"/>
          </a:xfrm>
          <a:prstGeom prst="curvedConnector3">
            <a:avLst/>
          </a:prstGeom>
          <a:ln w="603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BFBD3D2-C173-B448-A179-A0DE0E23B34F}"/>
              </a:ext>
            </a:extLst>
          </p:cNvPr>
          <p:cNvCxnSpPr/>
          <p:nvPr/>
        </p:nvCxnSpPr>
        <p:spPr>
          <a:xfrm>
            <a:off x="3299340" y="3009645"/>
            <a:ext cx="0" cy="80035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DA54284-6710-C443-A251-BA032E02EB1F}"/>
              </a:ext>
            </a:extLst>
          </p:cNvPr>
          <p:cNvCxnSpPr/>
          <p:nvPr/>
        </p:nvCxnSpPr>
        <p:spPr>
          <a:xfrm>
            <a:off x="3505200" y="3009645"/>
            <a:ext cx="0" cy="80035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D80BBEE-7D3C-9D41-90E7-105B560A370D}"/>
              </a:ext>
            </a:extLst>
          </p:cNvPr>
          <p:cNvCxnSpPr/>
          <p:nvPr/>
        </p:nvCxnSpPr>
        <p:spPr>
          <a:xfrm>
            <a:off x="3733800" y="3017156"/>
            <a:ext cx="0" cy="800352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DAE2D21-3CD1-B84C-A45C-2D5BBD122CB4}"/>
              </a:ext>
            </a:extLst>
          </p:cNvPr>
          <p:cNvCxnSpPr/>
          <p:nvPr/>
        </p:nvCxnSpPr>
        <p:spPr>
          <a:xfrm>
            <a:off x="3962400" y="3009645"/>
            <a:ext cx="0" cy="800352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A7A3BE3-A69C-E545-9C73-EF19ADDA4EBF}"/>
              </a:ext>
            </a:extLst>
          </p:cNvPr>
          <p:cNvCxnSpPr>
            <a:cxnSpLocks/>
          </p:cNvCxnSpPr>
          <p:nvPr/>
        </p:nvCxnSpPr>
        <p:spPr>
          <a:xfrm>
            <a:off x="3733800" y="3232666"/>
            <a:ext cx="0" cy="348734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D05808E-1451-174F-9968-9A8C85543162}"/>
              </a:ext>
            </a:extLst>
          </p:cNvPr>
          <p:cNvCxnSpPr>
            <a:cxnSpLocks/>
          </p:cNvCxnSpPr>
          <p:nvPr/>
        </p:nvCxnSpPr>
        <p:spPr>
          <a:xfrm>
            <a:off x="3505200" y="3232666"/>
            <a:ext cx="0" cy="348734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3A8A30E-C664-7A42-A37A-A3351C5AD3BD}"/>
              </a:ext>
            </a:extLst>
          </p:cNvPr>
          <p:cNvCxnSpPr/>
          <p:nvPr/>
        </p:nvCxnSpPr>
        <p:spPr>
          <a:xfrm>
            <a:off x="4899540" y="2990720"/>
            <a:ext cx="0" cy="8003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CAB85271-DFC2-7346-88BD-1343941328B8}"/>
              </a:ext>
            </a:extLst>
          </p:cNvPr>
          <p:cNvCxnSpPr/>
          <p:nvPr/>
        </p:nvCxnSpPr>
        <p:spPr>
          <a:xfrm>
            <a:off x="5105400" y="2990720"/>
            <a:ext cx="0" cy="8003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18AA067-52B3-244C-8101-C3654DF22CED}"/>
              </a:ext>
            </a:extLst>
          </p:cNvPr>
          <p:cNvCxnSpPr/>
          <p:nvPr/>
        </p:nvCxnSpPr>
        <p:spPr>
          <a:xfrm>
            <a:off x="5334000" y="2998231"/>
            <a:ext cx="0" cy="80035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578BF0B6-044E-B24E-A1ED-FD4032052C57}"/>
              </a:ext>
            </a:extLst>
          </p:cNvPr>
          <p:cNvCxnSpPr/>
          <p:nvPr/>
        </p:nvCxnSpPr>
        <p:spPr>
          <a:xfrm>
            <a:off x="5562600" y="2990720"/>
            <a:ext cx="0" cy="80035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FBB16D7-7488-514E-973D-DD60F6923B0C}"/>
              </a:ext>
            </a:extLst>
          </p:cNvPr>
          <p:cNvCxnSpPr>
            <a:cxnSpLocks/>
          </p:cNvCxnSpPr>
          <p:nvPr/>
        </p:nvCxnSpPr>
        <p:spPr>
          <a:xfrm>
            <a:off x="5334000" y="3213741"/>
            <a:ext cx="0" cy="3487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1D0E1EAB-627A-A84C-92DC-5B443CB6F915}"/>
              </a:ext>
            </a:extLst>
          </p:cNvPr>
          <p:cNvCxnSpPr>
            <a:cxnSpLocks/>
          </p:cNvCxnSpPr>
          <p:nvPr/>
        </p:nvCxnSpPr>
        <p:spPr>
          <a:xfrm>
            <a:off x="5105400" y="3213741"/>
            <a:ext cx="0" cy="34873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225D2362-DEF3-5C43-82B0-F0FE198D21E0}"/>
              </a:ext>
            </a:extLst>
          </p:cNvPr>
          <p:cNvCxnSpPr>
            <a:cxnSpLocks/>
          </p:cNvCxnSpPr>
          <p:nvPr/>
        </p:nvCxnSpPr>
        <p:spPr>
          <a:xfrm>
            <a:off x="3657600" y="4025507"/>
            <a:ext cx="381000" cy="7750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0CF21435-FF2B-2643-938B-8F55C0B7E3A8}"/>
              </a:ext>
            </a:extLst>
          </p:cNvPr>
          <p:cNvCxnSpPr>
            <a:cxnSpLocks/>
          </p:cNvCxnSpPr>
          <p:nvPr/>
        </p:nvCxnSpPr>
        <p:spPr>
          <a:xfrm flipH="1">
            <a:off x="4724400" y="4025507"/>
            <a:ext cx="438807" cy="7750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F85B086-0B88-B346-9318-FE4D32DA20DF}"/>
              </a:ext>
            </a:extLst>
          </p:cNvPr>
          <p:cNvCxnSpPr/>
          <p:nvPr/>
        </p:nvCxnSpPr>
        <p:spPr>
          <a:xfrm>
            <a:off x="4267200" y="4800600"/>
            <a:ext cx="0" cy="800352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C7B6933-F76E-6246-87EC-D856B32627F7}"/>
              </a:ext>
            </a:extLst>
          </p:cNvPr>
          <p:cNvCxnSpPr>
            <a:cxnSpLocks/>
          </p:cNvCxnSpPr>
          <p:nvPr/>
        </p:nvCxnSpPr>
        <p:spPr>
          <a:xfrm>
            <a:off x="4267200" y="5016110"/>
            <a:ext cx="0" cy="348734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4E475B4E-AD8C-114D-9739-047930CB9F32}"/>
              </a:ext>
            </a:extLst>
          </p:cNvPr>
          <p:cNvCxnSpPr/>
          <p:nvPr/>
        </p:nvCxnSpPr>
        <p:spPr>
          <a:xfrm>
            <a:off x="4495800" y="4800600"/>
            <a:ext cx="0" cy="8003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BBA73F30-70C2-1440-865D-A5614A7A1E87}"/>
              </a:ext>
            </a:extLst>
          </p:cNvPr>
          <p:cNvSpPr txBox="1"/>
          <p:nvPr/>
        </p:nvSpPr>
        <p:spPr>
          <a:xfrm>
            <a:off x="3248390" y="5658384"/>
            <a:ext cx="227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Child’s chromosomes</a:t>
            </a:r>
          </a:p>
        </p:txBody>
      </p:sp>
      <p:sp>
        <p:nvSpPr>
          <p:cNvPr id="3" name="Lightning Bolt 2">
            <a:extLst>
              <a:ext uri="{FF2B5EF4-FFF2-40B4-BE49-F238E27FC236}">
                <a16:creationId xmlns:a16="http://schemas.microsoft.com/office/drawing/2014/main" id="{37D0AD69-F3E5-A746-8386-5C3C518A9BCB}"/>
              </a:ext>
            </a:extLst>
          </p:cNvPr>
          <p:cNvSpPr/>
          <p:nvPr/>
        </p:nvSpPr>
        <p:spPr>
          <a:xfrm rot="4984756">
            <a:off x="6324600" y="1981200"/>
            <a:ext cx="228600" cy="317678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Lightning Bolt 53">
            <a:extLst>
              <a:ext uri="{FF2B5EF4-FFF2-40B4-BE49-F238E27FC236}">
                <a16:creationId xmlns:a16="http://schemas.microsoft.com/office/drawing/2014/main" id="{3C65E4B4-E492-DC42-92FD-D5677A098C97}"/>
              </a:ext>
            </a:extLst>
          </p:cNvPr>
          <p:cNvSpPr/>
          <p:nvPr/>
        </p:nvSpPr>
        <p:spPr>
          <a:xfrm rot="4984756">
            <a:off x="6852539" y="3429440"/>
            <a:ext cx="228600" cy="317678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Lightning Bolt 54">
            <a:extLst>
              <a:ext uri="{FF2B5EF4-FFF2-40B4-BE49-F238E27FC236}">
                <a16:creationId xmlns:a16="http://schemas.microsoft.com/office/drawing/2014/main" id="{7770DC3D-A91C-2E41-BC7E-DF7B57F3B201}"/>
              </a:ext>
            </a:extLst>
          </p:cNvPr>
          <p:cNvSpPr/>
          <p:nvPr/>
        </p:nvSpPr>
        <p:spPr>
          <a:xfrm rot="4984756">
            <a:off x="5028505" y="3496687"/>
            <a:ext cx="228600" cy="317678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Lightning Bolt 55">
            <a:extLst>
              <a:ext uri="{FF2B5EF4-FFF2-40B4-BE49-F238E27FC236}">
                <a16:creationId xmlns:a16="http://schemas.microsoft.com/office/drawing/2014/main" id="{2BB30C4A-F639-DC43-807E-CF6F5B3B29E1}"/>
              </a:ext>
            </a:extLst>
          </p:cNvPr>
          <p:cNvSpPr/>
          <p:nvPr/>
        </p:nvSpPr>
        <p:spPr>
          <a:xfrm rot="4984756">
            <a:off x="4791638" y="3497687"/>
            <a:ext cx="228600" cy="317678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Lightning Bolt 56">
            <a:extLst>
              <a:ext uri="{FF2B5EF4-FFF2-40B4-BE49-F238E27FC236}">
                <a16:creationId xmlns:a16="http://schemas.microsoft.com/office/drawing/2014/main" id="{EA9B7A01-4F51-4440-92EC-2E860351E82C}"/>
              </a:ext>
            </a:extLst>
          </p:cNvPr>
          <p:cNvSpPr/>
          <p:nvPr/>
        </p:nvSpPr>
        <p:spPr>
          <a:xfrm rot="4984756">
            <a:off x="4438646" y="5220168"/>
            <a:ext cx="228600" cy="317678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173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37C71-FC85-9C4F-A08D-FD5B404DD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CD3704-7F2F-664F-8EBD-80D7BBFD3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8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DA1DC5D-345B-B346-A0E5-35E875168E12}"/>
              </a:ext>
            </a:extLst>
          </p:cNvPr>
          <p:cNvCxnSpPr/>
          <p:nvPr/>
        </p:nvCxnSpPr>
        <p:spPr>
          <a:xfrm>
            <a:off x="1524000" y="1981200"/>
            <a:ext cx="6096000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0817612-3156-1349-9A15-81802A99A24C}"/>
              </a:ext>
            </a:extLst>
          </p:cNvPr>
          <p:cNvSpPr txBox="1"/>
          <p:nvPr/>
        </p:nvSpPr>
        <p:spPr>
          <a:xfrm>
            <a:off x="1447800" y="1611868"/>
            <a:ext cx="6282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T T G C A G C A G T C A A A G C T A G A T C A G C T A C A G C T</a:t>
            </a:r>
          </a:p>
        </p:txBody>
      </p:sp>
      <p:pic>
        <p:nvPicPr>
          <p:cNvPr id="8" name="Picture 7" descr="Signature-Vertical.eps">
            <a:extLst>
              <a:ext uri="{FF2B5EF4-FFF2-40B4-BE49-F238E27FC236}">
                <a16:creationId xmlns:a16="http://schemas.microsoft.com/office/drawing/2014/main" id="{16AA009C-0432-2C44-B00E-8DF003362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6502"/>
            <a:ext cx="1015550" cy="63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85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37C71-FC85-9C4F-A08D-FD5B404DD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CD3704-7F2F-664F-8EBD-80D7BBFD3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9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DA1DC5D-345B-B346-A0E5-35E875168E12}"/>
              </a:ext>
            </a:extLst>
          </p:cNvPr>
          <p:cNvCxnSpPr/>
          <p:nvPr/>
        </p:nvCxnSpPr>
        <p:spPr>
          <a:xfrm>
            <a:off x="1524000" y="1981200"/>
            <a:ext cx="6096000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0817612-3156-1349-9A15-81802A99A24C}"/>
              </a:ext>
            </a:extLst>
          </p:cNvPr>
          <p:cNvSpPr txBox="1"/>
          <p:nvPr/>
        </p:nvSpPr>
        <p:spPr>
          <a:xfrm>
            <a:off x="1447800" y="1611868"/>
            <a:ext cx="6282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T T G C A G C A G T C A A A G C T A G A T C A G C T A C A G C T</a:t>
            </a:r>
          </a:p>
        </p:txBody>
      </p:sp>
      <p:sp>
        <p:nvSpPr>
          <p:cNvPr id="8" name="Lightning Bolt 7">
            <a:extLst>
              <a:ext uri="{FF2B5EF4-FFF2-40B4-BE49-F238E27FC236}">
                <a16:creationId xmlns:a16="http://schemas.microsoft.com/office/drawing/2014/main" id="{16258AD7-648F-904C-8FE7-B76A2D01B3B1}"/>
              </a:ext>
            </a:extLst>
          </p:cNvPr>
          <p:cNvSpPr/>
          <p:nvPr/>
        </p:nvSpPr>
        <p:spPr>
          <a:xfrm rot="4984756">
            <a:off x="4781554" y="1775557"/>
            <a:ext cx="228600" cy="317678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ignature-Vertical.eps">
            <a:extLst>
              <a:ext uri="{FF2B5EF4-FFF2-40B4-BE49-F238E27FC236}">
                <a16:creationId xmlns:a16="http://schemas.microsoft.com/office/drawing/2014/main" id="{95CC5820-1F8A-2145-A27E-0A9A3D7EB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6502"/>
            <a:ext cx="1015550" cy="63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5077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UM">
      <a:dk1>
        <a:srgbClr val="000050"/>
      </a:dk1>
      <a:lt1>
        <a:sysClr val="window" lastClr="FFFFFF"/>
      </a:lt1>
      <a:dk2>
        <a:srgbClr val="303C6E"/>
      </a:dk2>
      <a:lt2>
        <a:srgbClr val="FFFFCC"/>
      </a:lt2>
      <a:accent1>
        <a:srgbClr val="000066"/>
      </a:accent1>
      <a:accent2>
        <a:srgbClr val="0000CC"/>
      </a:accent2>
      <a:accent3>
        <a:srgbClr val="FFCC00"/>
      </a:accent3>
      <a:accent4>
        <a:srgbClr val="FFFF00"/>
      </a:accent4>
      <a:accent5>
        <a:srgbClr val="FFFFCC"/>
      </a:accent5>
      <a:accent6>
        <a:srgbClr val="005BD3"/>
      </a:accent6>
      <a:hlink>
        <a:srgbClr val="00349E"/>
      </a:hlink>
      <a:folHlink>
        <a:srgbClr val="FFFFFF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17924</TotalTime>
  <Words>2466</Words>
  <Application>Microsoft Macintosh PowerPoint</Application>
  <PresentationFormat>On-screen Show (4:3)</PresentationFormat>
  <Paragraphs>430</Paragraphs>
  <Slides>54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0" baseType="lpstr">
      <vt:lpstr>Arial</vt:lpstr>
      <vt:lpstr>Calibri</vt:lpstr>
      <vt:lpstr>Cambria Math</vt:lpstr>
      <vt:lpstr>Franklin Gothic Book</vt:lpstr>
      <vt:lpstr>Franklin Gothic Medium</vt:lpstr>
      <vt:lpstr>Default Theme</vt:lpstr>
      <vt:lpstr>From Genomics to Prevention of Cardiovascular diseases</vt:lpstr>
      <vt:lpstr>Outline</vt:lpstr>
      <vt:lpstr>Outline</vt:lpstr>
      <vt:lpstr>Inheritance</vt:lpstr>
      <vt:lpstr>Inheritance</vt:lpstr>
      <vt:lpstr>Inheritance</vt:lpstr>
      <vt:lpstr>Inheritance</vt:lpstr>
      <vt:lpstr>Mutations</vt:lpstr>
      <vt:lpstr>Mutations</vt:lpstr>
      <vt:lpstr>Mutations</vt:lpstr>
      <vt:lpstr>Mutations</vt:lpstr>
      <vt:lpstr>Mutations</vt:lpstr>
      <vt:lpstr>Mutations</vt:lpstr>
      <vt:lpstr>Mutations</vt:lpstr>
      <vt:lpstr>Genetic Terminology</vt:lpstr>
      <vt:lpstr>Monogenic vs Polygenic Disease</vt:lpstr>
      <vt:lpstr>Complex Disease</vt:lpstr>
      <vt:lpstr>Complex Disease</vt:lpstr>
      <vt:lpstr>Complex Disease</vt:lpstr>
      <vt:lpstr>Well-known Examples </vt:lpstr>
      <vt:lpstr>Why Study Complex Diseases?</vt:lpstr>
      <vt:lpstr>Outline</vt:lpstr>
      <vt:lpstr>Genome-wide Association Study </vt:lpstr>
      <vt:lpstr>PowerPoint Presentation</vt:lpstr>
      <vt:lpstr>PowerPoint Presentation</vt:lpstr>
      <vt:lpstr>Consortia Revolution </vt:lpstr>
      <vt:lpstr>Meta-analysis</vt:lpstr>
      <vt:lpstr>Example: Blood lipids (8,800 samples, 18 loci)</vt:lpstr>
      <vt:lpstr>Example: Blood lipids (100k samples, 95 loci)</vt:lpstr>
      <vt:lpstr>Example: Blood lipids (&gt;1 million samples)</vt:lpstr>
      <vt:lpstr>Biobanks</vt:lpstr>
      <vt:lpstr>Current Stage of Complex Disease Genetics</vt:lpstr>
      <vt:lpstr>Outline</vt:lpstr>
      <vt:lpstr>Coronary Heart Disease Prediction</vt:lpstr>
      <vt:lpstr>Coronary Heart Disease Genetics</vt:lpstr>
      <vt:lpstr>Coronary Heart Disease Prediction with Genetics</vt:lpstr>
      <vt:lpstr>Prediction Model</vt:lpstr>
      <vt:lpstr>Polygenic Risk Score</vt:lpstr>
      <vt:lpstr>Polygenic Risk Score</vt:lpstr>
      <vt:lpstr>Polygenic Risk Score for CHD</vt:lpstr>
      <vt:lpstr>Polygenic Risk Score for CHD</vt:lpstr>
      <vt:lpstr>Polygenic Risk Score for CHD</vt:lpstr>
      <vt:lpstr>Polygenic Risk Score for CHD</vt:lpstr>
      <vt:lpstr>Polygenic Risk Score for CHD</vt:lpstr>
      <vt:lpstr>Polygenic Risk Score for CHD</vt:lpstr>
      <vt:lpstr>Polygenic Risk Scores for Risk Factors</vt:lpstr>
      <vt:lpstr>Polygenic Risk Scores for Risk Factors</vt:lpstr>
      <vt:lpstr>Outline</vt:lpstr>
      <vt:lpstr>Translating Polygenic Risk into Clinics Requires …</vt:lpstr>
      <vt:lpstr>Challenges</vt:lpstr>
      <vt:lpstr>Outline</vt:lpstr>
      <vt:lpstr>My Long Term Dream</vt:lpstr>
      <vt:lpstr>Personalized Prevention</vt:lpstr>
      <vt:lpstr>Acknowledgements</vt:lpstr>
    </vt:vector>
  </TitlesOfParts>
  <Company>University of Michigan Hospital and Health Systems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UMHS Finance</dc:creator>
  <cp:lastModifiedBy>Surakka, Ida</cp:lastModifiedBy>
  <cp:revision>302</cp:revision>
  <cp:lastPrinted>2012-12-19T21:37:31Z</cp:lastPrinted>
  <dcterms:created xsi:type="dcterms:W3CDTF">2012-09-24T13:18:52Z</dcterms:created>
  <dcterms:modified xsi:type="dcterms:W3CDTF">2019-07-03T02:36:00Z</dcterms:modified>
</cp:coreProperties>
</file>