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AC107-6D89-4DE0-BEFF-1C97E3230695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ADB-1700-4706-BD87-36D16F2F2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46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AC107-6D89-4DE0-BEFF-1C97E3230695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ADB-1700-4706-BD87-36D16F2F2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132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AC107-6D89-4DE0-BEFF-1C97E3230695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ADB-1700-4706-BD87-36D16F2F2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11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AC107-6D89-4DE0-BEFF-1C97E3230695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ADB-1700-4706-BD87-36D16F2F2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98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AC107-6D89-4DE0-BEFF-1C97E3230695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ADB-1700-4706-BD87-36D16F2F2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37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AC107-6D89-4DE0-BEFF-1C97E3230695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ADB-1700-4706-BD87-36D16F2F2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767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AC107-6D89-4DE0-BEFF-1C97E3230695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ADB-1700-4706-BD87-36D16F2F2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88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AC107-6D89-4DE0-BEFF-1C97E3230695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ADB-1700-4706-BD87-36D16F2F2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72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AC107-6D89-4DE0-BEFF-1C97E3230695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ADB-1700-4706-BD87-36D16F2F2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7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AC107-6D89-4DE0-BEFF-1C97E3230695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ADB-1700-4706-BD87-36D16F2F2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3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AC107-6D89-4DE0-BEFF-1C97E3230695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ADB-1700-4706-BD87-36D16F2F2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9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AC107-6D89-4DE0-BEFF-1C97E3230695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2EADB-1700-4706-BD87-36D16F2F2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81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y.research.umich.edu/peerr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On Being A Scientist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49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Someone in your team engages in breach of trust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should you do?</a:t>
            </a:r>
          </a:p>
        </p:txBody>
      </p:sp>
    </p:spTree>
    <p:extLst>
      <p:ext uri="{BB962C8B-B14F-4D97-AF65-F5344CB8AC3E}">
        <p14:creationId xmlns:p14="http://schemas.microsoft.com/office/powerpoint/2010/main" val="2025993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Plagiarism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Copying sentences from a published paper, as you write your report-Plagiarism?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946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can be at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Potti</a:t>
            </a:r>
            <a:r>
              <a:rPr lang="en-US" dirty="0"/>
              <a:t> case in Duke University</a:t>
            </a:r>
          </a:p>
          <a:p>
            <a:endParaRPr lang="en-US" dirty="0"/>
          </a:p>
          <a:p>
            <a:r>
              <a:rPr lang="en-US" dirty="0" err="1"/>
              <a:t>Baggerly</a:t>
            </a:r>
            <a:r>
              <a:rPr lang="en-US" dirty="0"/>
              <a:t> and </a:t>
            </a:r>
            <a:r>
              <a:rPr lang="en-US" dirty="0" err="1"/>
              <a:t>Coombes</a:t>
            </a:r>
            <a:r>
              <a:rPr lang="en-US" dirty="0"/>
              <a:t> paper posted in </a:t>
            </a:r>
            <a:r>
              <a:rPr lang="en-US" dirty="0" err="1"/>
              <a:t>ctools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248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Subjects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Institutional Review Board (IRB)</a:t>
            </a:r>
          </a:p>
          <a:p>
            <a:endParaRPr lang="en-US" dirty="0"/>
          </a:p>
          <a:p>
            <a:r>
              <a:rPr lang="en-US" dirty="0"/>
              <a:t>Even collecting data from you requires IRB approval if it will be used for any external write-up.</a:t>
            </a:r>
          </a:p>
        </p:txBody>
      </p:sp>
    </p:spTree>
    <p:extLst>
      <p:ext uri="{BB962C8B-B14F-4D97-AF65-F5344CB8AC3E}">
        <p14:creationId xmlns:p14="http://schemas.microsoft.com/office/powerpoint/2010/main" val="3663374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of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Making new findings available to others</a:t>
            </a:r>
          </a:p>
          <a:p>
            <a:endParaRPr lang="en-US" dirty="0"/>
          </a:p>
          <a:p>
            <a:r>
              <a:rPr lang="en-US" dirty="0"/>
              <a:t>Poster, Oral presentation</a:t>
            </a:r>
          </a:p>
          <a:p>
            <a:endParaRPr lang="en-US" dirty="0"/>
          </a:p>
          <a:p>
            <a:r>
              <a:rPr lang="en-US" dirty="0"/>
              <a:t>Written technical reports</a:t>
            </a:r>
          </a:p>
          <a:p>
            <a:endParaRPr lang="en-US" dirty="0"/>
          </a:p>
          <a:p>
            <a:r>
              <a:rPr lang="en-US" dirty="0"/>
              <a:t>Peer-reviewed publications</a:t>
            </a:r>
          </a:p>
        </p:txBody>
      </p:sp>
    </p:spTree>
    <p:extLst>
      <p:ext uri="{BB962C8B-B14F-4D97-AF65-F5344CB8AC3E}">
        <p14:creationId xmlns:p14="http://schemas.microsoft.com/office/powerpoint/2010/main" val="807328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Archive and Save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Each iteration of code and analysis</a:t>
            </a:r>
          </a:p>
          <a:p>
            <a:endParaRPr lang="en-US" dirty="0"/>
          </a:p>
          <a:p>
            <a:r>
              <a:rPr lang="en-US" dirty="0"/>
              <a:t>Each version of dataset</a:t>
            </a:r>
          </a:p>
          <a:p>
            <a:endParaRPr lang="en-US" dirty="0"/>
          </a:p>
          <a:p>
            <a:r>
              <a:rPr lang="en-US" dirty="0"/>
              <a:t>Each draft of paper</a:t>
            </a:r>
          </a:p>
          <a:p>
            <a:endParaRPr lang="en-US" dirty="0"/>
          </a:p>
          <a:p>
            <a:r>
              <a:rPr lang="en-US" dirty="0"/>
              <a:t>Make final sets available through the Wiki and </a:t>
            </a:r>
            <a:r>
              <a:rPr lang="en-US" dirty="0" err="1"/>
              <a:t>ctools</a:t>
            </a:r>
            <a:r>
              <a:rPr lang="en-US" dirty="0"/>
              <a:t> site.</a:t>
            </a:r>
          </a:p>
        </p:txBody>
      </p:sp>
    </p:spTree>
    <p:extLst>
      <p:ext uri="{BB962C8B-B14F-4D97-AF65-F5344CB8AC3E}">
        <p14:creationId xmlns:p14="http://schemas.microsoft.com/office/powerpoint/2010/main" val="3656507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Allocation of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gets credit?</a:t>
            </a:r>
          </a:p>
          <a:p>
            <a:endParaRPr lang="en-US" dirty="0"/>
          </a:p>
          <a:p>
            <a:r>
              <a:rPr lang="en-US" dirty="0"/>
              <a:t>Who decides?</a:t>
            </a:r>
          </a:p>
          <a:p>
            <a:endParaRPr lang="en-US" dirty="0"/>
          </a:p>
          <a:p>
            <a:r>
              <a:rPr lang="en-US" dirty="0"/>
              <a:t>How to negotiate authorship?</a:t>
            </a:r>
          </a:p>
          <a:p>
            <a:endParaRPr lang="en-US" dirty="0"/>
          </a:p>
          <a:p>
            <a:r>
              <a:rPr lang="en-US" dirty="0"/>
              <a:t>Description of authorship contribution.</a:t>
            </a:r>
          </a:p>
        </p:txBody>
      </p:sp>
    </p:spTree>
    <p:extLst>
      <p:ext uri="{BB962C8B-B14F-4D97-AF65-F5344CB8AC3E}">
        <p14:creationId xmlns:p14="http://schemas.microsoft.com/office/powerpoint/2010/main" val="2354622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Board of director of a company and using their products in genotyping</a:t>
            </a:r>
          </a:p>
          <a:p>
            <a:endParaRPr lang="en-US" dirty="0"/>
          </a:p>
          <a:p>
            <a:r>
              <a:rPr lang="en-US" dirty="0"/>
              <a:t>Have large investments in a company, buy their sequencing tools</a:t>
            </a:r>
          </a:p>
          <a:p>
            <a:endParaRPr lang="en-US" dirty="0"/>
          </a:p>
          <a:p>
            <a:r>
              <a:rPr lang="en-US" dirty="0"/>
              <a:t>Conflicts from commitment (kayaking vs coding)</a:t>
            </a:r>
          </a:p>
        </p:txBody>
      </p:sp>
    </p:spTree>
    <p:extLst>
      <p:ext uri="{BB962C8B-B14F-4D97-AF65-F5344CB8AC3E}">
        <p14:creationId xmlns:p14="http://schemas.microsoft.com/office/powerpoint/2010/main" val="242110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Researchers in the Society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Benefits and risks of knowledge</a:t>
            </a:r>
          </a:p>
          <a:p>
            <a:endParaRPr lang="en-US" dirty="0"/>
          </a:p>
          <a:p>
            <a:r>
              <a:rPr lang="en-US" dirty="0"/>
              <a:t>Honesty, fairness, collegiality and openness basic guides in science and society</a:t>
            </a:r>
          </a:p>
          <a:p>
            <a:endParaRPr lang="en-US" dirty="0"/>
          </a:p>
          <a:p>
            <a:r>
              <a:rPr lang="en-US" dirty="0"/>
              <a:t>Educate students, peers, policymakers</a:t>
            </a:r>
          </a:p>
        </p:txBody>
      </p:sp>
    </p:spTree>
    <p:extLst>
      <p:ext uri="{BB962C8B-B14F-4D97-AF65-F5344CB8AC3E}">
        <p14:creationId xmlns:p14="http://schemas.microsoft.com/office/powerpoint/2010/main" val="12842768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Here is to your Journey!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05000"/>
            <a:ext cx="4814887" cy="320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0" y="5867400"/>
            <a:ext cx="2585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Lemonade Only!</a:t>
            </a:r>
          </a:p>
        </p:txBody>
      </p:sp>
    </p:spTree>
    <p:extLst>
      <p:ext uri="{BB962C8B-B14F-4D97-AF65-F5344CB8AC3E}">
        <p14:creationId xmlns:p14="http://schemas.microsoft.com/office/powerpoint/2010/main" val="3189794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/>
          </a:bodyPr>
          <a:lstStyle/>
          <a:p>
            <a:r>
              <a:rPr lang="en-US" sz="3600" i="1" dirty="0"/>
              <a:t>Training for Responsible Conduct In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http://my.research.umich.edu/peerrs/</a:t>
            </a:r>
            <a:endParaRPr lang="en-US" dirty="0"/>
          </a:p>
          <a:p>
            <a:endParaRPr lang="en-US" dirty="0"/>
          </a:p>
          <a:p>
            <a:r>
              <a:rPr lang="en-US" dirty="0"/>
              <a:t>Conflict of Interest</a:t>
            </a:r>
          </a:p>
          <a:p>
            <a:r>
              <a:rPr lang="en-US" dirty="0"/>
              <a:t>Research Practice and Foundations</a:t>
            </a:r>
          </a:p>
          <a:p>
            <a:r>
              <a:rPr lang="en-US" dirty="0"/>
              <a:t>Human Subjects Research</a:t>
            </a:r>
          </a:p>
          <a:p>
            <a:r>
              <a:rPr lang="en-US" dirty="0"/>
              <a:t>Authorship</a:t>
            </a:r>
          </a:p>
          <a:p>
            <a:endParaRPr lang="en-US" dirty="0"/>
          </a:p>
          <a:p>
            <a:r>
              <a:rPr lang="en-US" dirty="0"/>
              <a:t>Register and go through the modules</a:t>
            </a:r>
          </a:p>
        </p:txBody>
      </p:sp>
    </p:spTree>
    <p:extLst>
      <p:ext uri="{BB962C8B-B14F-4D97-AF65-F5344CB8AC3E}">
        <p14:creationId xmlns:p14="http://schemas.microsoft.com/office/powerpoint/2010/main" val="1381565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Basic Principles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Science is fast paced and complex</a:t>
            </a:r>
          </a:p>
          <a:p>
            <a:endParaRPr lang="en-US" dirty="0"/>
          </a:p>
          <a:p>
            <a:r>
              <a:rPr lang="en-US" dirty="0"/>
              <a:t>Senior researchers always racing against time</a:t>
            </a:r>
          </a:p>
          <a:p>
            <a:endParaRPr lang="en-US" dirty="0"/>
          </a:p>
          <a:p>
            <a:r>
              <a:rPr lang="en-US" dirty="0"/>
              <a:t>Anonymous surveys show that many researchers engage in irresponsible practices or have witnessed others doing so.</a:t>
            </a:r>
          </a:p>
        </p:txBody>
      </p:sp>
    </p:spTree>
    <p:extLst>
      <p:ext uri="{BB962C8B-B14F-4D97-AF65-F5344CB8AC3E}">
        <p14:creationId xmlns:p14="http://schemas.microsoft.com/office/powerpoint/2010/main" val="781775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Codes of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Researchers have an obligation to honor the trust their colleagues placed on them</a:t>
            </a:r>
          </a:p>
          <a:p>
            <a:endParaRPr lang="en-US" dirty="0"/>
          </a:p>
          <a:p>
            <a:r>
              <a:rPr lang="en-US" dirty="0"/>
              <a:t>Researchers have an obligation to themselves.</a:t>
            </a:r>
          </a:p>
          <a:p>
            <a:endParaRPr lang="en-US" dirty="0"/>
          </a:p>
          <a:p>
            <a:r>
              <a:rPr lang="en-US" dirty="0"/>
              <a:t>Researchers have an obligation to act in ways that serve the public</a:t>
            </a:r>
          </a:p>
        </p:txBody>
      </p:sp>
    </p:spTree>
    <p:extLst>
      <p:ext uri="{BB962C8B-B14F-4D97-AF65-F5344CB8AC3E}">
        <p14:creationId xmlns:p14="http://schemas.microsoft.com/office/powerpoint/2010/main" val="1572666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Serious Violation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Scientific Misconduct</a:t>
            </a:r>
          </a:p>
          <a:p>
            <a:endParaRPr lang="en-US" dirty="0"/>
          </a:p>
          <a:p>
            <a:r>
              <a:rPr lang="en-US" dirty="0"/>
              <a:t>Fabrication, Falsification and Plagiarism (FFP) in proposing, performing, reviewing or reporting research results.</a:t>
            </a:r>
          </a:p>
          <a:p>
            <a:endParaRPr lang="en-US" dirty="0"/>
          </a:p>
          <a:p>
            <a:r>
              <a:rPr lang="en-US" dirty="0"/>
              <a:t>Questionable research practices are handled in informal and formal ways across institution.</a:t>
            </a:r>
          </a:p>
        </p:txBody>
      </p:sp>
    </p:spTree>
    <p:extLst>
      <p:ext uri="{BB962C8B-B14F-4D97-AF65-F5344CB8AC3E}">
        <p14:creationId xmlns:p14="http://schemas.microsoft.com/office/powerpoint/2010/main" val="731136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Group and Mentor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Interaction within your team members</a:t>
            </a:r>
          </a:p>
          <a:p>
            <a:endParaRPr lang="en-US" dirty="0"/>
          </a:p>
          <a:p>
            <a:r>
              <a:rPr lang="en-US" dirty="0"/>
              <a:t>Interaction with faculty mentor</a:t>
            </a:r>
          </a:p>
          <a:p>
            <a:endParaRPr lang="en-US" dirty="0"/>
          </a:p>
          <a:p>
            <a:r>
              <a:rPr lang="en-US" dirty="0"/>
              <a:t>Interaction with GSI</a:t>
            </a:r>
          </a:p>
          <a:p>
            <a:endParaRPr lang="en-US" dirty="0"/>
          </a:p>
          <a:p>
            <a:r>
              <a:rPr lang="en-US" dirty="0"/>
              <a:t>Structure, process, expectations</a:t>
            </a:r>
          </a:p>
        </p:txBody>
      </p:sp>
    </p:spTree>
    <p:extLst>
      <p:ext uri="{BB962C8B-B14F-4D97-AF65-F5344CB8AC3E}">
        <p14:creationId xmlns:p14="http://schemas.microsoft.com/office/powerpoint/2010/main" val="2205498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of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De-identified data</a:t>
            </a:r>
          </a:p>
          <a:p>
            <a:endParaRPr lang="en-US" dirty="0"/>
          </a:p>
          <a:p>
            <a:r>
              <a:rPr lang="en-US" dirty="0"/>
              <a:t>Natural mistakes, errors vs negligence</a:t>
            </a:r>
          </a:p>
          <a:p>
            <a:endParaRPr lang="en-US" dirty="0"/>
          </a:p>
          <a:p>
            <a:r>
              <a:rPr lang="en-US" dirty="0"/>
              <a:t>Fraudulent manipulation</a:t>
            </a:r>
          </a:p>
          <a:p>
            <a:endParaRPr lang="en-US" dirty="0"/>
          </a:p>
          <a:p>
            <a:r>
              <a:rPr lang="en-US" dirty="0"/>
              <a:t>Selective reporting, Data dredging, Run after significance</a:t>
            </a:r>
          </a:p>
        </p:txBody>
      </p:sp>
    </p:spTree>
    <p:extLst>
      <p:ext uri="{BB962C8B-B14F-4D97-AF65-F5344CB8AC3E}">
        <p14:creationId xmlns:p14="http://schemas.microsoft.com/office/powerpoint/2010/main" val="1903665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of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</a:t>
            </a:r>
          </a:p>
          <a:p>
            <a:endParaRPr lang="en-US" dirty="0"/>
          </a:p>
          <a:p>
            <a:r>
              <a:rPr lang="en-US" dirty="0"/>
              <a:t>Storage/Recording</a:t>
            </a:r>
          </a:p>
          <a:p>
            <a:endParaRPr lang="en-US" dirty="0"/>
          </a:p>
          <a:p>
            <a:r>
              <a:rPr lang="en-US" dirty="0"/>
              <a:t>Sharing</a:t>
            </a:r>
          </a:p>
          <a:p>
            <a:endParaRPr lang="en-US" dirty="0"/>
          </a:p>
          <a:p>
            <a:r>
              <a:rPr lang="en-US" dirty="0"/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val="346037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Discovering an error in your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should you do?</a:t>
            </a:r>
          </a:p>
        </p:txBody>
      </p:sp>
    </p:spTree>
    <p:extLst>
      <p:ext uri="{BB962C8B-B14F-4D97-AF65-F5344CB8AC3E}">
        <p14:creationId xmlns:p14="http://schemas.microsoft.com/office/powerpoint/2010/main" val="403752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413</Words>
  <Application>Microsoft Office PowerPoint</Application>
  <PresentationFormat>On-screen Show (4:3)</PresentationFormat>
  <Paragraphs>104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On Being A Scientist</vt:lpstr>
      <vt:lpstr>Training for Responsible Conduct In Research</vt:lpstr>
      <vt:lpstr> Basic Principles </vt:lpstr>
      <vt:lpstr>Professional Codes of Science</vt:lpstr>
      <vt:lpstr>Most Serious Violation</vt:lpstr>
      <vt:lpstr>Research Group and Mentor</vt:lpstr>
      <vt:lpstr>Treatment of Data</vt:lpstr>
      <vt:lpstr>Treatment of Data</vt:lpstr>
      <vt:lpstr>Discovering an error in your work</vt:lpstr>
      <vt:lpstr>Someone in your team engages in breach of trust</vt:lpstr>
      <vt:lpstr>Plagiarism</vt:lpstr>
      <vt:lpstr>Career can be at risk</vt:lpstr>
      <vt:lpstr>Human Subjects Research</vt:lpstr>
      <vt:lpstr>Sharing of Results</vt:lpstr>
      <vt:lpstr>Archive and Save</vt:lpstr>
      <vt:lpstr>Allocation of Credit</vt:lpstr>
      <vt:lpstr>Conflict of Interest</vt:lpstr>
      <vt:lpstr>Researchers in the Society</vt:lpstr>
      <vt:lpstr>Here is to your Journey!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Being A Scientist</dc:title>
  <dc:creator>School of Public Health</dc:creator>
  <cp:lastModifiedBy>840 G3</cp:lastModifiedBy>
  <cp:revision>5</cp:revision>
  <dcterms:created xsi:type="dcterms:W3CDTF">2015-06-01T11:37:44Z</dcterms:created>
  <dcterms:modified xsi:type="dcterms:W3CDTF">2019-06-07T11:12:22Z</dcterms:modified>
</cp:coreProperties>
</file>