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80" r:id="rId4"/>
    <p:sldId id="281" r:id="rId5"/>
    <p:sldId id="282" r:id="rId6"/>
    <p:sldId id="259" r:id="rId7"/>
    <p:sldId id="283" r:id="rId8"/>
    <p:sldId id="260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8"/>
    <p:restoredTop sz="94698"/>
  </p:normalViewPr>
  <p:slideViewPr>
    <p:cSldViewPr snapToGrid="0" snapToObjects="1">
      <p:cViewPr>
        <p:scale>
          <a:sx n="90" d="100"/>
          <a:sy n="90" d="100"/>
        </p:scale>
        <p:origin x="88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C673D-0DFA-594F-930B-69719E47FC4A}" type="datetimeFigureOut">
              <a:rPr lang="en-US" smtClean="0"/>
              <a:t>6/21/22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9173A-1520-1946-850F-2420693FC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5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BDSI 2022 Week 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Linear Algebra Review | Rupam Bhattacharyya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6829C984-1F67-B848-963A-9E3EAF2042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Department of Biostatistics at the University of Michigan · GitHub">
            <a:extLst>
              <a:ext uri="{FF2B5EF4-FFF2-40B4-BE49-F238E27FC236}">
                <a16:creationId xmlns:a16="http://schemas.microsoft.com/office/drawing/2014/main" id="{9E95515D-7803-FF8C-F943-C944963E9A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gram Overview - Big Data Summer Institute">
            <a:extLst>
              <a:ext uri="{FF2B5EF4-FFF2-40B4-BE49-F238E27FC236}">
                <a16:creationId xmlns:a16="http://schemas.microsoft.com/office/drawing/2014/main" id="{83AA86A7-BEC6-4E04-93B7-A6FC219D4B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00" y="0"/>
            <a:ext cx="965200" cy="10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26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9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8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Linear Algebra Review | Rupam Bhattacharyya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6829C984-1F67-B848-963A-9E3EAF204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8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7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5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0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2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7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3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6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BDSI 2022 Week 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Linear Algebra Review | Rupam Bhattacharyya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9C984-1F67-B848-963A-9E3EAF2042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Department of Biostatistics at the University of Michigan · GitHub">
            <a:extLst>
              <a:ext uri="{FF2B5EF4-FFF2-40B4-BE49-F238E27FC236}">
                <a16:creationId xmlns:a16="http://schemas.microsoft.com/office/drawing/2014/main" id="{47E8357A-E5C5-852D-E266-E145DF1755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rogram Overview - Big Data Summer Institute">
            <a:extLst>
              <a:ext uri="{FF2B5EF4-FFF2-40B4-BE49-F238E27FC236}">
                <a16:creationId xmlns:a16="http://schemas.microsoft.com/office/drawing/2014/main" id="{79D8B0C9-FFFC-F60E-D62F-6E4128F4F8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00" y="0"/>
            <a:ext cx="965200" cy="10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68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s://www.codecademy.com/learn/learn-linear-algebra/modules/math-ds-linear-algebra/cheatshe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imath.com/lessons/advanced-algebra/determinant-2x2-matrix/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hilimath.com/lessons/advanced-algebra/determinant-3x3-matrix/" TargetMode="Externa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isfun.com/algebra/matrix-rank.html" TargetMode="External"/><Relationship Id="rId2" Type="http://schemas.openxmlformats.org/officeDocument/2006/relationships/hyperlink" Target="https://www.mathsisfun.com/algebra/eigenvalu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cdown.org/rprogramming/matrices.html" TargetMode="External"/><Relationship Id="rId4" Type="http://schemas.openxmlformats.org/officeDocument/2006/relationships/hyperlink" Target="https://medium.com/@vladimirmikulik/why-linear-regression-is-a-projection-407d89fd9e3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upamb@umich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to/mmithrakumar/scalars-vectors-matrices-and-tensors-with-tensorflow-2-0-1f6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pload.wikimedia.org/wikipedia/commons/8/84/Matrix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fycat.com/positiveexhaustedamericangoldfinch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FC69-F941-6A4F-883A-D774013DE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Big Data Summer Institute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5400" b="1" dirty="0">
                <a:solidFill>
                  <a:srgbClr val="0070C0"/>
                </a:solidFill>
              </a:rPr>
              <a:t>Linear Algebra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F7C86-B8BC-9B4D-A6DD-F87079FBF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June 23, 2022; 1:30-2:45 pm</a:t>
            </a:r>
          </a:p>
          <a:p>
            <a:r>
              <a:rPr lang="en-US" b="1" dirty="0">
                <a:solidFill>
                  <a:srgbClr val="00B050"/>
                </a:solidFill>
              </a:rPr>
              <a:t>Rupam Bhattacharyya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CE052-B13F-E34D-92F3-2547695D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D5E2-07FF-F348-8FC1-7892BFF70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B1F58-C9AF-6749-92E8-A2D1E0AF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9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CFC-3FBC-6149-8673-F703BD23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Multiplication [Contd.]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B737C2-5BE2-AA4D-8802-D835C13440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Not element-wise anymore.</a:t>
                </a:r>
              </a:p>
              <a:p>
                <a:r>
                  <a:rPr lang="en-US" sz="2400" dirty="0"/>
                  <a:t>Number of columns of the first matrix must be same as number of rows of the second.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/>
                  <a:t>Associative: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.</a:t>
                </a:r>
              </a:p>
              <a:p>
                <a:r>
                  <a:rPr lang="en-US" sz="2400" b="1" dirty="0"/>
                  <a:t>Distributive: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𝐴𝐶𝐷</m:t>
                    </m:r>
                  </m:oMath>
                </a14:m>
                <a:r>
                  <a:rPr lang="en-US" sz="2400" b="1" dirty="0"/>
                  <a:t>.</a:t>
                </a:r>
              </a:p>
              <a:p>
                <a:r>
                  <a:rPr lang="en-US" sz="2400" b="1" dirty="0"/>
                  <a:t>NOT commutative: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en-US" sz="2400" b="1" dirty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/>
                  <a:t>Both may not even exist. Example?</a:t>
                </a:r>
              </a:p>
              <a:p>
                <a:pPr marL="457200" lvl="1" indent="0">
                  <a:buNone/>
                </a:pPr>
                <a:r>
                  <a:rPr lang="en-US" dirty="0"/>
                  <a:t>Even if they do, may have different dimensions.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B737C2-5BE2-AA4D-8802-D835C1344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  <a:blipFill>
                <a:blip r:embed="rId2"/>
                <a:stretch>
                  <a:fillRect l="-844" t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238B-45ED-254F-ADD4-CEAC2E0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8FD0-3CC9-8F40-9232-1B314CC7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2715-DF8D-4A46-8A0A-AB79A0CF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CFC-3FBC-6149-8673-F703BD23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Other Products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238B-45ED-254F-ADD4-CEAC2E0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8FD0-3CC9-8F40-9232-1B314CC7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2715-DF8D-4A46-8A0A-AB79A0CF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11</a:t>
            </a:fld>
            <a:endParaRPr lang="en-US"/>
          </a:p>
        </p:txBody>
      </p:sp>
      <p:pic>
        <p:nvPicPr>
          <p:cNvPr id="13314" name="Picture 2" descr="HodentekHelp: What is a Hadamard (Matrix) Product?">
            <a:extLst>
              <a:ext uri="{FF2B5EF4-FFF2-40B4-BE49-F238E27FC236}">
                <a16:creationId xmlns:a16="http://schemas.microsoft.com/office/drawing/2014/main" id="{7986EF85-BA63-6C82-A657-3D04AE499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67" y="1690688"/>
            <a:ext cx="9044066" cy="14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Kronecker product - Wikipedia">
            <a:extLst>
              <a:ext uri="{FF2B5EF4-FFF2-40B4-BE49-F238E27FC236}">
                <a16:creationId xmlns:a16="http://schemas.microsoft.com/office/drawing/2014/main" id="{E718670A-CB47-910B-0554-E5A214352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8"/>
          <a:stretch/>
        </p:blipFill>
        <p:spPr bwMode="auto">
          <a:xfrm>
            <a:off x="4031456" y="4105843"/>
            <a:ext cx="4129088" cy="139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429521-F6BE-FCC4-9B76-451EA4F3A2D8}"/>
              </a:ext>
            </a:extLst>
          </p:cNvPr>
          <p:cNvSpPr txBox="1"/>
          <p:nvPr/>
        </p:nvSpPr>
        <p:spPr>
          <a:xfrm>
            <a:off x="1573967" y="3336720"/>
            <a:ext cx="90440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Hadamard product: like addition in many ways.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DE6158-AABF-4FFC-7BFC-71729015307E}"/>
              </a:ext>
            </a:extLst>
          </p:cNvPr>
          <p:cNvSpPr txBox="1"/>
          <p:nvPr/>
        </p:nvSpPr>
        <p:spPr>
          <a:xfrm>
            <a:off x="1573967" y="5800363"/>
            <a:ext cx="90440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Kronecker product: block-wise operation.</a:t>
            </a:r>
          </a:p>
        </p:txBody>
      </p:sp>
    </p:spTree>
    <p:extLst>
      <p:ext uri="{BB962C8B-B14F-4D97-AF65-F5344CB8AC3E}">
        <p14:creationId xmlns:p14="http://schemas.microsoft.com/office/powerpoint/2010/main" val="425816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CFC-3FBC-6149-8673-F703BD23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Matrix Operations: Transpose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238B-45ED-254F-ADD4-CEAC2E0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8FD0-3CC9-8F40-9232-1B314CC7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2715-DF8D-4A46-8A0A-AB79A0CF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12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FDC8DF-A949-7964-C962-FDCD0FDFD1E2}"/>
              </a:ext>
            </a:extLst>
          </p:cNvPr>
          <p:cNvSpPr txBox="1"/>
          <p:nvPr/>
        </p:nvSpPr>
        <p:spPr>
          <a:xfrm>
            <a:off x="635000" y="4430036"/>
            <a:ext cx="1117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hlinkClick r:id="rId2"/>
              </a:rPr>
              <a:t>https://www.codecademy.com/learn/learn-linear-algebra/modules/math-ds-linear-algebra/cheatsheet</a:t>
            </a:r>
            <a:endParaRPr lang="en-US" sz="1600" b="1" dirty="0"/>
          </a:p>
        </p:txBody>
      </p:sp>
      <p:pic>
        <p:nvPicPr>
          <p:cNvPr id="15362" name="Picture 2" descr="Linear Algebra: Linear Algebra Cheatsheet | Codecademy">
            <a:extLst>
              <a:ext uri="{FF2B5EF4-FFF2-40B4-BE49-F238E27FC236}">
                <a16:creationId xmlns:a16="http://schemas.microsoft.com/office/drawing/2014/main" id="{A391CDCB-32EF-BA4F-407A-B6E98914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1690688"/>
            <a:ext cx="47752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9AA8EC2-17B1-9FBE-DF52-7B78D64D23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891738"/>
                <a:ext cx="10515600" cy="13908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Pretty obvious that this will be well-behaved with element-wise operations.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The procedure undoes itself,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Multiplication?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9AA8EC2-17B1-9FBE-DF52-7B78D64D2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91738"/>
                <a:ext cx="10515600" cy="1390864"/>
              </a:xfrm>
              <a:prstGeom prst="rect">
                <a:avLst/>
              </a:prstGeom>
              <a:blipFill>
                <a:blip r:embed="rId4"/>
                <a:stretch>
                  <a:fillRect l="-483" t="-2703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24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CFC-3FBC-6149-8673-F703BD23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Size of a Matrix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238B-45ED-254F-ADD4-CEAC2E0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8FD0-3CC9-8F40-9232-1B314CC7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2715-DF8D-4A46-8A0A-AB79A0CF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13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1416DB-4AB0-B959-8DE8-C370E3599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b="1" dirty="0"/>
              <a:t>Target:</a:t>
            </a:r>
            <a:r>
              <a:rPr lang="en-US" dirty="0"/>
              <a:t> Establish rules similar to scalar numbers in the matrix world.</a:t>
            </a:r>
          </a:p>
          <a:p>
            <a:r>
              <a:rPr lang="en-US" dirty="0"/>
              <a:t>So far, we have been able to achieve addition (thus subtraction) and some version of multiplication.</a:t>
            </a:r>
          </a:p>
          <a:p>
            <a:r>
              <a:rPr lang="en-US" dirty="0"/>
              <a:t>To bring in division, we need some idea of size – since division is essentially estimating size in the scalar world.</a:t>
            </a:r>
          </a:p>
          <a:p>
            <a:pPr marL="457200" lvl="1" indent="0">
              <a:buNone/>
            </a:pPr>
            <a:r>
              <a:rPr lang="en-US" sz="2800" dirty="0"/>
              <a:t>10/2 = 5 because in our very natural sense of size, 10 is 5 times the value of 2.</a:t>
            </a:r>
          </a:p>
          <a:p>
            <a:pPr marL="457200" lvl="1" indent="0">
              <a:buNone/>
            </a:pPr>
            <a:r>
              <a:rPr lang="en-US" sz="2800" dirty="0"/>
              <a:t>3/9 &lt; 1 because 3 is smaller in size than 9.</a:t>
            </a:r>
          </a:p>
          <a:p>
            <a:r>
              <a:rPr lang="en-US" b="1" dirty="0">
                <a:solidFill>
                  <a:srgbClr val="0070C0"/>
                </a:solidFill>
              </a:rPr>
              <a:t>Need to define some size function that can take a [square] matrix as an input and compute a scalar number as output.</a:t>
            </a:r>
          </a:p>
        </p:txBody>
      </p:sp>
    </p:spTree>
    <p:extLst>
      <p:ext uri="{BB962C8B-B14F-4D97-AF65-F5344CB8AC3E}">
        <p14:creationId xmlns:p14="http://schemas.microsoft.com/office/powerpoint/2010/main" val="135598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CFC-3FBC-6149-8673-F703BD23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Size Function: Trace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238B-45ED-254F-ADD4-CEAC2E0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8FD0-3CC9-8F40-9232-1B314CC7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2715-DF8D-4A46-8A0A-AB79A0CF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14</a:t>
            </a:fld>
            <a:endParaRPr lang="en-US"/>
          </a:p>
        </p:txBody>
      </p:sp>
      <p:pic>
        <p:nvPicPr>
          <p:cNvPr id="17410" name="Picture 2" descr="Understand The Trace of a Matrix for Beginners - Deep Learning Tutorial">
            <a:extLst>
              <a:ext uri="{FF2B5EF4-FFF2-40B4-BE49-F238E27FC236}">
                <a16:creationId xmlns:a16="http://schemas.microsoft.com/office/drawing/2014/main" id="{00C6B879-1ED5-81FC-C8B5-ACFAA1836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459043"/>
            <a:ext cx="5702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9A42EB9-010B-FA5C-3BD7-03077C2DFD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57600"/>
                <a:ext cx="10515600" cy="269874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Easy to see that this works in a linear fashion.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/>
                  <a:t>What about multiplication?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9A42EB9-010B-FA5C-3BD7-03077C2DFD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57600"/>
                <a:ext cx="10515600" cy="2698749"/>
              </a:xfrm>
              <a:blipFill>
                <a:blip r:embed="rId3"/>
                <a:stretch>
                  <a:fillRect l="-1086" t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F9756C7-DA5F-F4F1-AB6A-021691854690}"/>
              </a:ext>
            </a:extLst>
          </p:cNvPr>
          <p:cNvSpPr txBox="1"/>
          <p:nvPr/>
        </p:nvSpPr>
        <p:spPr>
          <a:xfrm>
            <a:off x="8005997" y="4714586"/>
            <a:ext cx="33478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Not enough!</a:t>
            </a:r>
          </a:p>
        </p:txBody>
      </p:sp>
    </p:spTree>
    <p:extLst>
      <p:ext uri="{BB962C8B-B14F-4D97-AF65-F5344CB8AC3E}">
        <p14:creationId xmlns:p14="http://schemas.microsoft.com/office/powerpoint/2010/main" val="29109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CFC-3FBC-6149-8673-F703BD23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Determinant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238B-45ED-254F-ADD4-CEAC2E0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8FD0-3CC9-8F40-9232-1B314CC7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2715-DF8D-4A46-8A0A-AB79A0CF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15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A42EB9-010B-FA5C-3BD7-03077C2DF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47345"/>
            <a:ext cx="10515600" cy="49151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There is a general definition for higher dimension square matrices that we will skip here.</a:t>
            </a:r>
          </a:p>
        </p:txBody>
      </p:sp>
      <p:pic>
        <p:nvPicPr>
          <p:cNvPr id="18434" name="Picture 2" descr="Determinant of 2x2 Matrix - ChiliMath">
            <a:extLst>
              <a:ext uri="{FF2B5EF4-FFF2-40B4-BE49-F238E27FC236}">
                <a16:creationId xmlns:a16="http://schemas.microsoft.com/office/drawing/2014/main" id="{94EFD0C5-0AB3-4562-BFF7-9600EC82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72" y="1474987"/>
            <a:ext cx="6620656" cy="19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4E2A0C-E21A-D5C8-8FAC-F884C74E772E}"/>
              </a:ext>
            </a:extLst>
          </p:cNvPr>
          <p:cNvSpPr txBox="1"/>
          <p:nvPr/>
        </p:nvSpPr>
        <p:spPr>
          <a:xfrm>
            <a:off x="508000" y="3488320"/>
            <a:ext cx="1117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hlinkClick r:id="rId3"/>
              </a:rPr>
              <a:t>https://www.chilimath.com/lessons/advanced-algebra/determinant-2x2-matrix/</a:t>
            </a:r>
            <a:endParaRPr lang="en-US" sz="1600" b="1" dirty="0"/>
          </a:p>
        </p:txBody>
      </p:sp>
      <p:pic>
        <p:nvPicPr>
          <p:cNvPr id="18436" name="Picture 4" descr="Determinant of 3x3 Matrix - ChiliMath">
            <a:extLst>
              <a:ext uri="{FF2B5EF4-FFF2-40B4-BE49-F238E27FC236}">
                <a16:creationId xmlns:a16="http://schemas.microsoft.com/office/drawing/2014/main" id="{C24B3C42-73FA-B5B9-9056-057EB53B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4596312"/>
            <a:ext cx="6413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D9759A-A2E6-A552-3B70-4137D5508881}"/>
              </a:ext>
            </a:extLst>
          </p:cNvPr>
          <p:cNvSpPr txBox="1"/>
          <p:nvPr/>
        </p:nvSpPr>
        <p:spPr>
          <a:xfrm>
            <a:off x="508000" y="5618724"/>
            <a:ext cx="1117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hlinkClick r:id="rId5"/>
              </a:rPr>
              <a:t>https://www.chilimath.com/lessons/advanced-algebra/determinant-3x3-matrix/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400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CFC-3FBC-6149-8673-F703BD23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To Division and Inverses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238B-45ED-254F-ADD4-CEAC2E0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8FD0-3CC9-8F40-9232-1B314CC7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2715-DF8D-4A46-8A0A-AB79A0CF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1416DB-4AB0-B959-8DE8-C370E35996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In the scalar world, division is basically a multiplication, just like subtraction is basically an addition.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As long as we can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can go on to compute things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so on.</a:t>
                </a:r>
              </a:p>
              <a:p>
                <a:r>
                  <a:rPr lang="en-US" dirty="0"/>
                  <a:t>As you would expect, determinant is connected to this.</a:t>
                </a:r>
              </a:p>
              <a:p>
                <a:pPr lvl="1"/>
                <a:r>
                  <a:rPr lang="en-US" sz="2800" dirty="0">
                    <a:solidFill>
                      <a:schemeClr val="tx1"/>
                    </a:solidFill>
                  </a:rPr>
                  <a:t>Just like you can’t invert zero among scalars, you can’t invert matrices with determinant zero.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1416DB-4AB0-B959-8DE8-C370E3599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  <a:blipFill>
                <a:blip r:embed="rId2"/>
                <a:stretch>
                  <a:fillRect l="-1086" t="-2235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31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CFC-3FBC-6149-8673-F703BD23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Matrix Inversion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238B-45ED-254F-ADD4-CEAC2E0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8FD0-3CC9-8F40-9232-1B314CC7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2715-DF8D-4A46-8A0A-AB79A0CF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17</a:t>
            </a:fld>
            <a:endParaRPr lang="en-US"/>
          </a:p>
        </p:txBody>
      </p:sp>
      <p:pic>
        <p:nvPicPr>
          <p:cNvPr id="11" name="Picture 10" descr="A picture containing text, clock, watch&#10;&#10;Description automatically generated">
            <a:extLst>
              <a:ext uri="{FF2B5EF4-FFF2-40B4-BE49-F238E27FC236}">
                <a16:creationId xmlns:a16="http://schemas.microsoft.com/office/drawing/2014/main" id="{4A8EA069-BD1B-6B84-AD27-36825513A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67" y="1849516"/>
            <a:ext cx="2361633" cy="1325562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7FBC6002-E0A9-0D00-DF49-60C0A3D7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49516"/>
            <a:ext cx="2271369" cy="13255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FD991EF-620C-20B9-D934-7D9E49DA3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537680"/>
                <a:ext cx="10515600" cy="281867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Can be extended to higher order exactly like determinant.</a:t>
                </a:r>
              </a:p>
              <a:p>
                <a:r>
                  <a:rPr lang="en-US" sz="2800" b="1" dirty="0"/>
                  <a:t>Properties?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FD991EF-620C-20B9-D934-7D9E49DA3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537680"/>
                <a:ext cx="10515600" cy="2818670"/>
              </a:xfrm>
              <a:blipFill>
                <a:blip r:embed="rId4"/>
                <a:stretch>
                  <a:fillRect l="-965" t="-4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8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CFC-3FBC-6149-8673-F703BD23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Extras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238B-45ED-254F-ADD4-CEAC2E0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8FD0-3CC9-8F40-9232-1B314CC7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2715-DF8D-4A46-8A0A-AB79A0CF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18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1416DB-4AB0-B959-8DE8-C370E3599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hlinkClick r:id="rId2"/>
              </a:rPr>
              <a:t>Eigenvalues and eigenvectors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  <a:hlinkClick r:id="rId3"/>
              </a:rPr>
              <a:t>Rank of a matrix + connections with det and inverse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  <a:hlinkClick r:id="rId4"/>
              </a:rPr>
              <a:t>Projection matrices and linear regression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  <a:hlinkClick r:id="rId5"/>
              </a:rPr>
              <a:t>Matrices in R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7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CFC-3FBC-6149-8673-F703BD23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Housekeeping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737C2-5BE2-AA4D-8802-D835C1344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Instructor:</a:t>
            </a:r>
          </a:p>
          <a:p>
            <a:pPr marL="457200" lvl="1" indent="0">
              <a:buNone/>
            </a:pPr>
            <a:r>
              <a:rPr lang="en-US" dirty="0"/>
              <a:t>Rupam Bhattacharyya</a:t>
            </a:r>
          </a:p>
          <a:p>
            <a:pPr marL="457200" lvl="1" indent="0">
              <a:buNone/>
            </a:pPr>
            <a:r>
              <a:rPr lang="en-US" dirty="0"/>
              <a:t>PhD Candidate, Biostatistics, University of Michigan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rupamb@umich.edu</a:t>
            </a:r>
            <a:endParaRPr lang="en-US" dirty="0"/>
          </a:p>
          <a:p>
            <a:r>
              <a:rPr lang="en-US" b="1" dirty="0"/>
              <a:t>Useful Materials:</a:t>
            </a:r>
          </a:p>
          <a:p>
            <a:pPr marL="457200" lvl="1" indent="0">
              <a:buNone/>
            </a:pPr>
            <a:r>
              <a:rPr lang="en-US" dirty="0"/>
              <a:t>Listed throughout the slides.</a:t>
            </a:r>
          </a:p>
          <a:p>
            <a:pPr marL="457200" lvl="1" indent="0">
              <a:buNone/>
            </a:pPr>
            <a:r>
              <a:rPr lang="en-US" dirty="0"/>
              <a:t>Some additional slides at the end.</a:t>
            </a:r>
          </a:p>
          <a:p>
            <a:r>
              <a:rPr lang="en-US" b="1" dirty="0"/>
              <a:t>Acknowledgements</a:t>
            </a:r>
          </a:p>
          <a:p>
            <a:pPr marL="457200" lvl="1" indent="0">
              <a:buNone/>
            </a:pPr>
            <a:r>
              <a:rPr lang="en-US" dirty="0"/>
              <a:t>Lap Sum Chan, Holly Hartman.</a:t>
            </a:r>
          </a:p>
          <a:p>
            <a:pPr marL="457200" lvl="1" indent="0">
              <a:buNone/>
            </a:pPr>
            <a:r>
              <a:rPr lang="en-US" dirty="0"/>
              <a:t>YT and Google.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238B-45ED-254F-ADD4-CEAC2E0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8FD0-3CC9-8F40-9232-1B314CC7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2715-DF8D-4A46-8A0A-AB79A0CF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9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CFC-3FBC-6149-8673-F703BD23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Dimensions of Objects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238B-45ED-254F-ADD4-CEAC2E0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8FD0-3CC9-8F40-9232-1B314CC7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2715-DF8D-4A46-8A0A-AB79A0CF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3</a:t>
            </a:fld>
            <a:endParaRPr lang="en-US"/>
          </a:p>
        </p:txBody>
      </p:sp>
      <p:pic>
        <p:nvPicPr>
          <p:cNvPr id="4098" name="Picture 2" descr="Scalars, Vectors, Matrices and Tensors">
            <a:extLst>
              <a:ext uri="{FF2B5EF4-FFF2-40B4-BE49-F238E27FC236}">
                <a16:creationId xmlns:a16="http://schemas.microsoft.com/office/drawing/2014/main" id="{4D2D1008-948A-08D1-D3FE-5EACFEF46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599698"/>
            <a:ext cx="11176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E85A15-55A6-7BB4-D4BD-5F06B04B0D62}"/>
              </a:ext>
            </a:extLst>
          </p:cNvPr>
          <p:cNvSpPr txBox="1"/>
          <p:nvPr/>
        </p:nvSpPr>
        <p:spPr>
          <a:xfrm>
            <a:off x="508000" y="5713997"/>
            <a:ext cx="1117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hlinkClick r:id="rId3"/>
              </a:rPr>
              <a:t>https://dev.to/mmithrakumar/scalars-vectors-matrices-and-tensors-with-tensorflow-2-0-1f66</a:t>
            </a:r>
            <a:endParaRPr lang="en-US" sz="1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C59D68-796D-6632-6CBB-8EBD52F5EE75}"/>
              </a:ext>
            </a:extLst>
          </p:cNvPr>
          <p:cNvSpPr/>
          <p:nvPr/>
        </p:nvSpPr>
        <p:spPr>
          <a:xfrm>
            <a:off x="2030681" y="2042556"/>
            <a:ext cx="6032664" cy="258882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1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CFC-3FBC-6149-8673-F703BD23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Matrix Notation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238B-45ED-254F-ADD4-CEAC2E0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8FD0-3CC9-8F40-9232-1B314CC7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2715-DF8D-4A46-8A0A-AB79A0CF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E85A15-55A6-7BB4-D4BD-5F06B04B0D62}"/>
              </a:ext>
            </a:extLst>
          </p:cNvPr>
          <p:cNvSpPr txBox="1"/>
          <p:nvPr/>
        </p:nvSpPr>
        <p:spPr>
          <a:xfrm>
            <a:off x="508000" y="5713997"/>
            <a:ext cx="1117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hlinkClick r:id="rId2"/>
              </a:rPr>
              <a:t>https://upload.wikimedia.org/wikipedia/commons/8/84/Matrix.png</a:t>
            </a:r>
            <a:endParaRPr lang="en-US" sz="1600" b="1" dirty="0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B9BD162B-94E3-2037-4226-33139D9D7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10" y="1644323"/>
            <a:ext cx="4159580" cy="37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4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CFC-3FBC-6149-8673-F703BD23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Shapes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238B-45ED-254F-ADD4-CEAC2E0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8FD0-3CC9-8F40-9232-1B314CC7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2715-DF8D-4A46-8A0A-AB79A0CF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A1CA54-AF22-C834-46B1-667AD1E69A3B}"/>
              </a:ext>
            </a:extLst>
          </p:cNvPr>
          <p:cNvSpPr/>
          <p:nvPr/>
        </p:nvSpPr>
        <p:spPr>
          <a:xfrm>
            <a:off x="838200" y="2850119"/>
            <a:ext cx="3658589" cy="3651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B9F09-09CB-0942-3381-6B3F5F1D2D80}"/>
              </a:ext>
            </a:extLst>
          </p:cNvPr>
          <p:cNvSpPr/>
          <p:nvPr/>
        </p:nvSpPr>
        <p:spPr>
          <a:xfrm>
            <a:off x="5867400" y="1554203"/>
            <a:ext cx="457199" cy="29569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5F27EB-2BFB-1096-4BE7-73D1F7D8E06E}"/>
              </a:ext>
            </a:extLst>
          </p:cNvPr>
          <p:cNvSpPr/>
          <p:nvPr/>
        </p:nvSpPr>
        <p:spPr>
          <a:xfrm>
            <a:off x="7695210" y="1798241"/>
            <a:ext cx="2468880" cy="24688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9A318-B1CC-EDD3-B784-DE57932BE6CC}"/>
              </a:ext>
            </a:extLst>
          </p:cNvPr>
          <p:cNvSpPr txBox="1"/>
          <p:nvPr/>
        </p:nvSpPr>
        <p:spPr>
          <a:xfrm>
            <a:off x="7818812" y="5588044"/>
            <a:ext cx="222167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Square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BF355C-72DE-310D-769A-9B74EBAE7702}"/>
                  </a:ext>
                </a:extLst>
              </p:cNvPr>
              <p:cNvSpPr txBox="1"/>
              <p:nvPr/>
            </p:nvSpPr>
            <p:spPr>
              <a:xfrm>
                <a:off x="4985161" y="4824247"/>
                <a:ext cx="2221676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BF355C-72DE-310D-769A-9B74EBAE7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61" y="4824247"/>
                <a:ext cx="2221676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E0CCC8-8011-B7D0-62F6-0D2CC42AB674}"/>
                  </a:ext>
                </a:extLst>
              </p:cNvPr>
              <p:cNvSpPr txBox="1"/>
              <p:nvPr/>
            </p:nvSpPr>
            <p:spPr>
              <a:xfrm>
                <a:off x="7818812" y="4828752"/>
                <a:ext cx="2221676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E0CCC8-8011-B7D0-62F6-0D2CC42AB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2" y="4828752"/>
                <a:ext cx="222167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89C8FBB-5497-80CC-21E3-89454A84F099}"/>
              </a:ext>
            </a:extLst>
          </p:cNvPr>
          <p:cNvSpPr txBox="1"/>
          <p:nvPr/>
        </p:nvSpPr>
        <p:spPr>
          <a:xfrm>
            <a:off x="1556656" y="5588045"/>
            <a:ext cx="56501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Rectangular/Non-square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681CFE-4EB1-CE35-557C-927D081A37D7}"/>
                  </a:ext>
                </a:extLst>
              </p:cNvPr>
              <p:cNvSpPr txBox="1"/>
              <p:nvPr/>
            </p:nvSpPr>
            <p:spPr>
              <a:xfrm>
                <a:off x="1556656" y="4818277"/>
                <a:ext cx="2221676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681CFE-4EB1-CE35-557C-927D081A3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56" y="4818277"/>
                <a:ext cx="222167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35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CFC-3FBC-6149-8673-F703BD23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Special Matrices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238B-45ED-254F-ADD4-CEAC2E0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8FD0-3CC9-8F40-9232-1B314CC7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2715-DF8D-4A46-8A0A-AB79A0CF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6</a:t>
            </a:fld>
            <a:endParaRPr lang="en-US"/>
          </a:p>
        </p:txBody>
      </p:sp>
      <p:pic>
        <p:nvPicPr>
          <p:cNvPr id="8194" name="Picture 2" descr="Definition of a zero matrix | StudyPug">
            <a:extLst>
              <a:ext uri="{FF2B5EF4-FFF2-40B4-BE49-F238E27FC236}">
                <a16:creationId xmlns:a16="http://schemas.microsoft.com/office/drawing/2014/main" id="{BE4AC6EA-269E-A643-D3F3-3C210C488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7" y="1818603"/>
            <a:ext cx="3717637" cy="34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364D3E-F775-D457-5ABA-35AB70F105DC}"/>
              </a:ext>
            </a:extLst>
          </p:cNvPr>
          <p:cNvSpPr txBox="1"/>
          <p:nvPr/>
        </p:nvSpPr>
        <p:spPr>
          <a:xfrm>
            <a:off x="510637" y="5443296"/>
            <a:ext cx="37176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Zero matrices.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Not restricted to any shape.</a:t>
            </a:r>
          </a:p>
        </p:txBody>
      </p:sp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6420A2B-0D94-AE06-F990-896D05321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131" y="1526215"/>
            <a:ext cx="2573738" cy="19986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B902B3-86C0-797B-E6C7-34827ECE0A9F}"/>
              </a:ext>
            </a:extLst>
          </p:cNvPr>
          <p:cNvSpPr txBox="1"/>
          <p:nvPr/>
        </p:nvSpPr>
        <p:spPr>
          <a:xfrm>
            <a:off x="7963725" y="2171598"/>
            <a:ext cx="40105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Diagonal matrices.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Restricted to square matrices for us.</a:t>
            </a:r>
          </a:p>
        </p:txBody>
      </p:sp>
      <p:pic>
        <p:nvPicPr>
          <p:cNvPr id="8200" name="Picture 8" descr="Identity Matrix -- from Wolfram MathWorld">
            <a:extLst>
              <a:ext uri="{FF2B5EF4-FFF2-40B4-BE49-F238E27FC236}">
                <a16:creationId xmlns:a16="http://schemas.microsoft.com/office/drawing/2014/main" id="{3B51DE89-F6D8-17DB-9490-1F162984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31" y="3626493"/>
            <a:ext cx="2573738" cy="18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E1E2EF-8C6F-25C2-5DA9-081DB039F177}"/>
              </a:ext>
            </a:extLst>
          </p:cNvPr>
          <p:cNvSpPr txBox="1"/>
          <p:nvPr/>
        </p:nvSpPr>
        <p:spPr>
          <a:xfrm>
            <a:off x="7963725" y="4021390"/>
            <a:ext cx="401056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Identity matrices.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What are identity matrices of dimensions 1, 2, …?</a:t>
            </a:r>
          </a:p>
        </p:txBody>
      </p:sp>
    </p:spTree>
    <p:extLst>
      <p:ext uri="{BB962C8B-B14F-4D97-AF65-F5344CB8AC3E}">
        <p14:creationId xmlns:p14="http://schemas.microsoft.com/office/powerpoint/2010/main" val="27294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CFC-3FBC-6149-8673-F703BD23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Special Matrices [Contd.]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238B-45ED-254F-ADD4-CEAC2E0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8FD0-3CC9-8F40-9232-1B314CC7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2715-DF8D-4A46-8A0A-AB79A0CF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86407E8C-4C53-7569-1E85-4057957C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2006600"/>
            <a:ext cx="7493000" cy="284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7E079E-59A1-7CE1-B59F-7B0A65C42EB1}"/>
                  </a:ext>
                </a:extLst>
              </p:cNvPr>
              <p:cNvSpPr txBox="1"/>
              <p:nvPr/>
            </p:nvSpPr>
            <p:spPr>
              <a:xfrm>
                <a:off x="2349501" y="5235377"/>
                <a:ext cx="3746500" cy="736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70C0"/>
                    </a:solidFill>
                  </a:rPr>
                  <a:t>Upper triangular.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7E079E-59A1-7CE1-B59F-7B0A65C42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1" y="5235377"/>
                <a:ext cx="3746500" cy="736997"/>
              </a:xfrm>
              <a:prstGeom prst="rect">
                <a:avLst/>
              </a:prstGeom>
              <a:blipFill>
                <a:blip r:embed="rId3"/>
                <a:stretch>
                  <a:fillRect t="-5085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DF3D51-52CC-8566-72EF-72CA69A1C008}"/>
                  </a:ext>
                </a:extLst>
              </p:cNvPr>
              <p:cNvSpPr txBox="1"/>
              <p:nvPr/>
            </p:nvSpPr>
            <p:spPr>
              <a:xfrm>
                <a:off x="6280150" y="5235377"/>
                <a:ext cx="3746500" cy="736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70C0"/>
                    </a:solidFill>
                  </a:rPr>
                  <a:t>Lower triangular.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DF3D51-52CC-8566-72EF-72CA69A1C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150" y="5235377"/>
                <a:ext cx="3746500" cy="736997"/>
              </a:xfrm>
              <a:prstGeom prst="rect">
                <a:avLst/>
              </a:prstGeom>
              <a:blipFill>
                <a:blip r:embed="rId4"/>
                <a:stretch>
                  <a:fillRect t="-5085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06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CFC-3FBC-6149-8673-F703BD23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Matrix Operations: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737C2-5BE2-AA4D-8802-D835C1344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79434"/>
          </a:xfrm>
        </p:spPr>
        <p:txBody>
          <a:bodyPr>
            <a:normAutofit/>
          </a:bodyPr>
          <a:lstStyle/>
          <a:p>
            <a:r>
              <a:rPr lang="en-US" sz="2000" dirty="0"/>
              <a:t>Basically element-wise addition.</a:t>
            </a:r>
          </a:p>
          <a:p>
            <a:r>
              <a:rPr lang="en-US" sz="2000" dirty="0"/>
              <a:t>Which means if you want to add two matrices, they must have the same number of rows and same number of columns.</a:t>
            </a:r>
            <a:endParaRPr lang="en-US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238B-45ED-254F-ADD4-CEAC2E0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8FD0-3CC9-8F40-9232-1B314CC7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2715-DF8D-4A46-8A0A-AB79A0CF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8</a:t>
            </a:fld>
            <a:endParaRPr lang="en-US"/>
          </a:p>
        </p:txBody>
      </p:sp>
      <p:pic>
        <p:nvPicPr>
          <p:cNvPr id="10242" name="Picture 2" descr="Adding and subtracting matrices, and multiplying a matrix by a constant -  MathBootCamps">
            <a:extLst>
              <a:ext uri="{FF2B5EF4-FFF2-40B4-BE49-F238E27FC236}">
                <a16:creationId xmlns:a16="http://schemas.microsoft.com/office/drawing/2014/main" id="{4474B0CC-562F-990A-446E-909A7B3F7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19425" r="47228" b="42247"/>
          <a:stretch/>
        </p:blipFill>
        <p:spPr bwMode="auto">
          <a:xfrm>
            <a:off x="1776187" y="3054250"/>
            <a:ext cx="3610426" cy="16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E199A1-F21F-F1A7-6B40-529ECD138123}"/>
              </a:ext>
            </a:extLst>
          </p:cNvPr>
          <p:cNvSpPr txBox="1"/>
          <p:nvPr/>
        </p:nvSpPr>
        <p:spPr>
          <a:xfrm>
            <a:off x="1776187" y="4995995"/>
            <a:ext cx="36104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Impossible.</a:t>
            </a:r>
          </a:p>
        </p:txBody>
      </p:sp>
      <p:pic>
        <p:nvPicPr>
          <p:cNvPr id="10244" name="Picture 4" descr="M2 Addition and subtraction of matrices | Learning Lab">
            <a:extLst>
              <a:ext uri="{FF2B5EF4-FFF2-40B4-BE49-F238E27FC236}">
                <a16:creationId xmlns:a16="http://schemas.microsoft.com/office/drawing/2014/main" id="{56B10446-7805-BAE4-1257-02C9AC8F1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0" t="48254" b="29947"/>
          <a:stretch/>
        </p:blipFill>
        <p:spPr bwMode="auto">
          <a:xfrm>
            <a:off x="7198827" y="2749450"/>
            <a:ext cx="2823546" cy="99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2AB773-EBE8-CBD0-5087-D4E179B330E1}"/>
              </a:ext>
            </a:extLst>
          </p:cNvPr>
          <p:cNvSpPr txBox="1"/>
          <p:nvPr/>
        </p:nvSpPr>
        <p:spPr>
          <a:xfrm>
            <a:off x="6805387" y="4995994"/>
            <a:ext cx="36104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Possible.</a:t>
            </a:r>
          </a:p>
        </p:txBody>
      </p:sp>
      <p:pic>
        <p:nvPicPr>
          <p:cNvPr id="10246" name="Picture 6" descr="M2 Addition and subtraction of matrices | Learning Lab">
            <a:extLst>
              <a:ext uri="{FF2B5EF4-FFF2-40B4-BE49-F238E27FC236}">
                <a16:creationId xmlns:a16="http://schemas.microsoft.com/office/drawing/2014/main" id="{3FBBEDCD-655F-F073-F0E7-748D74026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7" t="70476" r="26807" b="7963"/>
          <a:stretch/>
        </p:blipFill>
        <p:spPr bwMode="auto">
          <a:xfrm>
            <a:off x="7838993" y="3924655"/>
            <a:ext cx="1543214" cy="99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D1B677F3-A34E-3536-7BF7-AB876BABE0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448550"/>
                <a:ext cx="10515600" cy="8340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/>
                  <a:t>Commutative: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b="1" dirty="0"/>
                  <a:t>.</a:t>
                </a:r>
              </a:p>
              <a:p>
                <a:r>
                  <a:rPr lang="en-US" sz="2000" b="1" dirty="0"/>
                  <a:t>Associative: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.</a:t>
                </a: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D1B677F3-A34E-3536-7BF7-AB876BABE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48550"/>
                <a:ext cx="10515600" cy="834052"/>
              </a:xfrm>
              <a:prstGeom prst="rect">
                <a:avLst/>
              </a:prstGeom>
              <a:blipFill>
                <a:blip r:embed="rId4"/>
                <a:stretch>
                  <a:fillRect l="-603" t="-9091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42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CFC-3FBC-6149-8673-F703BD23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Matrix Operations: Multiplication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238B-45ED-254F-ADD4-CEAC2E0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BDSI 2022 Week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8FD0-3CC9-8F40-9232-1B314CC7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Algebra Review | Rupam Bhattacharyya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2715-DF8D-4A46-8A0A-AB79A0CF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C984-1F67-B848-963A-9E3EAF2042C6}" type="slidenum">
              <a:rPr lang="en-US" smtClean="0"/>
              <a:t>9</a:t>
            </a:fld>
            <a:endParaRPr lang="en-US"/>
          </a:p>
        </p:txBody>
      </p:sp>
      <p:pic>
        <p:nvPicPr>
          <p:cNvPr id="11266" name="Picture 2" descr="Best Matrix Multiplication GIFs | Gfycat">
            <a:extLst>
              <a:ext uri="{FF2B5EF4-FFF2-40B4-BE49-F238E27FC236}">
                <a16:creationId xmlns:a16="http://schemas.microsoft.com/office/drawing/2014/main" id="{EC390A68-B356-F73A-2271-EF875D147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1" b="20905"/>
          <a:stretch/>
        </p:blipFill>
        <p:spPr bwMode="auto">
          <a:xfrm>
            <a:off x="2082487" y="1690688"/>
            <a:ext cx="8027025" cy="397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FDC8DF-A949-7964-C962-FDCD0FDFD1E2}"/>
              </a:ext>
            </a:extLst>
          </p:cNvPr>
          <p:cNvSpPr txBox="1"/>
          <p:nvPr/>
        </p:nvSpPr>
        <p:spPr>
          <a:xfrm>
            <a:off x="507999" y="5824121"/>
            <a:ext cx="1117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hlinkClick r:id="rId3"/>
              </a:rPr>
              <a:t>https://gfycat.com/positiveexhaustedamericangoldfinch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42912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942</Words>
  <Application>Microsoft Macintosh PowerPoint</Application>
  <PresentationFormat>Widescreen</PresentationFormat>
  <Paragraphs>158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Big Data Summer Institute Linear Algebra Review</vt:lpstr>
      <vt:lpstr>Housekeeping Information</vt:lpstr>
      <vt:lpstr>Dimensions of Objects</vt:lpstr>
      <vt:lpstr>The Matrix Notation</vt:lpstr>
      <vt:lpstr>Shapes</vt:lpstr>
      <vt:lpstr>Special Matrices</vt:lpstr>
      <vt:lpstr>Special Matrices [Contd.]</vt:lpstr>
      <vt:lpstr>Matrix Operations: Addition</vt:lpstr>
      <vt:lpstr>Matrix Operations: Multiplication</vt:lpstr>
      <vt:lpstr>Multiplication [Contd.]</vt:lpstr>
      <vt:lpstr>Other Products</vt:lpstr>
      <vt:lpstr>Matrix Operations: Transpose</vt:lpstr>
      <vt:lpstr>Size of a Matrix</vt:lpstr>
      <vt:lpstr>Size Function: Trace</vt:lpstr>
      <vt:lpstr>Determinant</vt:lpstr>
      <vt:lpstr>To Division and Inverses</vt:lpstr>
      <vt:lpstr>Matrix Inversion</vt:lpstr>
      <vt:lpstr>Extras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Bhattacharyya, Rupam</dc:creator>
  <cp:lastModifiedBy>Bhattacharyya, Rupam</cp:lastModifiedBy>
  <cp:revision>92</cp:revision>
  <dcterms:created xsi:type="dcterms:W3CDTF">2021-06-06T22:17:21Z</dcterms:created>
  <dcterms:modified xsi:type="dcterms:W3CDTF">2022-06-22T17:12:01Z</dcterms:modified>
</cp:coreProperties>
</file>